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31"/>
  </p:notesMasterIdLst>
  <p:sldIdLst>
    <p:sldId id="539" r:id="rId3"/>
    <p:sldId id="540" r:id="rId4"/>
    <p:sldId id="289" r:id="rId5"/>
    <p:sldId id="542" r:id="rId6"/>
    <p:sldId id="545" r:id="rId7"/>
    <p:sldId id="554" r:id="rId8"/>
    <p:sldId id="557" r:id="rId9"/>
    <p:sldId id="546" r:id="rId10"/>
    <p:sldId id="548" r:id="rId11"/>
    <p:sldId id="547" r:id="rId12"/>
    <p:sldId id="555" r:id="rId13"/>
    <p:sldId id="556" r:id="rId14"/>
    <p:sldId id="549" r:id="rId15"/>
    <p:sldId id="550" r:id="rId16"/>
    <p:sldId id="551" r:id="rId17"/>
    <p:sldId id="552" r:id="rId18"/>
    <p:sldId id="553" r:id="rId19"/>
    <p:sldId id="558" r:id="rId20"/>
    <p:sldId id="560" r:id="rId21"/>
    <p:sldId id="541" r:id="rId22"/>
    <p:sldId id="561" r:id="rId23"/>
    <p:sldId id="562" r:id="rId24"/>
    <p:sldId id="543" r:id="rId25"/>
    <p:sldId id="544" r:id="rId26"/>
    <p:sldId id="563" r:id="rId27"/>
    <p:sldId id="565" r:id="rId28"/>
    <p:sldId id="566" r:id="rId29"/>
    <p:sldId id="567" r:id="rId30"/>
    <p:sldId id="568" r:id="rId31"/>
    <p:sldId id="569" r:id="rId32"/>
    <p:sldId id="570" r:id="rId33"/>
    <p:sldId id="571" r:id="rId34"/>
    <p:sldId id="572" r:id="rId35"/>
    <p:sldId id="573" r:id="rId36"/>
    <p:sldId id="574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584" r:id="rId47"/>
    <p:sldId id="585" r:id="rId48"/>
    <p:sldId id="586" r:id="rId49"/>
    <p:sldId id="587" r:id="rId50"/>
    <p:sldId id="588" r:id="rId51"/>
    <p:sldId id="589" r:id="rId52"/>
    <p:sldId id="590" r:id="rId53"/>
    <p:sldId id="591" r:id="rId54"/>
    <p:sldId id="593" r:id="rId55"/>
    <p:sldId id="594" r:id="rId56"/>
    <p:sldId id="595" r:id="rId57"/>
    <p:sldId id="596" r:id="rId58"/>
    <p:sldId id="597" r:id="rId59"/>
    <p:sldId id="598" r:id="rId60"/>
    <p:sldId id="599" r:id="rId61"/>
    <p:sldId id="600" r:id="rId62"/>
    <p:sldId id="601" r:id="rId63"/>
    <p:sldId id="602" r:id="rId64"/>
    <p:sldId id="603" r:id="rId65"/>
    <p:sldId id="604" r:id="rId66"/>
    <p:sldId id="605" r:id="rId67"/>
    <p:sldId id="606" r:id="rId68"/>
    <p:sldId id="608" r:id="rId69"/>
    <p:sldId id="609" r:id="rId70"/>
    <p:sldId id="610" r:id="rId71"/>
    <p:sldId id="611" r:id="rId72"/>
    <p:sldId id="612" r:id="rId73"/>
    <p:sldId id="613" r:id="rId74"/>
    <p:sldId id="614" r:id="rId75"/>
    <p:sldId id="615" r:id="rId76"/>
    <p:sldId id="616" r:id="rId77"/>
    <p:sldId id="617" r:id="rId78"/>
    <p:sldId id="618" r:id="rId79"/>
    <p:sldId id="619" r:id="rId80"/>
    <p:sldId id="620" r:id="rId81"/>
    <p:sldId id="622" r:id="rId82"/>
    <p:sldId id="623" r:id="rId83"/>
    <p:sldId id="624" r:id="rId84"/>
    <p:sldId id="625" r:id="rId85"/>
    <p:sldId id="626" r:id="rId86"/>
    <p:sldId id="628" r:id="rId87"/>
    <p:sldId id="629" r:id="rId88"/>
    <p:sldId id="630" r:id="rId89"/>
    <p:sldId id="631" r:id="rId90"/>
    <p:sldId id="632" r:id="rId91"/>
    <p:sldId id="633" r:id="rId92"/>
    <p:sldId id="634" r:id="rId93"/>
    <p:sldId id="635" r:id="rId94"/>
    <p:sldId id="636" r:id="rId95"/>
    <p:sldId id="637" r:id="rId96"/>
    <p:sldId id="638" r:id="rId97"/>
    <p:sldId id="640" r:id="rId98"/>
    <p:sldId id="270" r:id="rId99"/>
    <p:sldId id="641" r:id="rId100"/>
    <p:sldId id="642" r:id="rId101"/>
    <p:sldId id="271" r:id="rId102"/>
    <p:sldId id="272" r:id="rId103"/>
    <p:sldId id="273" r:id="rId104"/>
    <p:sldId id="274" r:id="rId105"/>
    <p:sldId id="277" r:id="rId106"/>
    <p:sldId id="291" r:id="rId107"/>
    <p:sldId id="292" r:id="rId108"/>
    <p:sldId id="293" r:id="rId109"/>
    <p:sldId id="294" r:id="rId110"/>
    <p:sldId id="278" r:id="rId111"/>
    <p:sldId id="279" r:id="rId112"/>
    <p:sldId id="280" r:id="rId113"/>
    <p:sldId id="281" r:id="rId114"/>
    <p:sldId id="282" r:id="rId115"/>
    <p:sldId id="283" r:id="rId116"/>
    <p:sldId id="284" r:id="rId117"/>
    <p:sldId id="285" r:id="rId118"/>
    <p:sldId id="286" r:id="rId119"/>
    <p:sldId id="287" r:id="rId120"/>
    <p:sldId id="288" r:id="rId121"/>
    <p:sldId id="643" r:id="rId122"/>
    <p:sldId id="306" r:id="rId123"/>
    <p:sldId id="275" r:id="rId124"/>
    <p:sldId id="307" r:id="rId125"/>
    <p:sldId id="308" r:id="rId126"/>
    <p:sldId id="309" r:id="rId127"/>
    <p:sldId id="310" r:id="rId128"/>
    <p:sldId id="311" r:id="rId129"/>
    <p:sldId id="312" r:id="rId130"/>
    <p:sldId id="313" r:id="rId131"/>
    <p:sldId id="314" r:id="rId132"/>
    <p:sldId id="315" r:id="rId133"/>
    <p:sldId id="316" r:id="rId134"/>
    <p:sldId id="317" r:id="rId135"/>
    <p:sldId id="318" r:id="rId136"/>
    <p:sldId id="644" r:id="rId137"/>
    <p:sldId id="319" r:id="rId138"/>
    <p:sldId id="645" r:id="rId139"/>
    <p:sldId id="647" r:id="rId140"/>
    <p:sldId id="257" r:id="rId141"/>
    <p:sldId id="258" r:id="rId142"/>
    <p:sldId id="259" r:id="rId143"/>
    <p:sldId id="648" r:id="rId144"/>
    <p:sldId id="261" r:id="rId145"/>
    <p:sldId id="262" r:id="rId146"/>
    <p:sldId id="263" r:id="rId147"/>
    <p:sldId id="264" r:id="rId148"/>
    <p:sldId id="265" r:id="rId149"/>
    <p:sldId id="266" r:id="rId150"/>
    <p:sldId id="267" r:id="rId151"/>
    <p:sldId id="268" r:id="rId152"/>
    <p:sldId id="269" r:id="rId153"/>
    <p:sldId id="649" r:id="rId154"/>
    <p:sldId id="650" r:id="rId155"/>
    <p:sldId id="651" r:id="rId156"/>
    <p:sldId id="652" r:id="rId157"/>
    <p:sldId id="653" r:id="rId158"/>
    <p:sldId id="654" r:id="rId159"/>
    <p:sldId id="276" r:id="rId160"/>
    <p:sldId id="655" r:id="rId161"/>
    <p:sldId id="656" r:id="rId162"/>
    <p:sldId id="657" r:id="rId163"/>
    <p:sldId id="658" r:id="rId164"/>
    <p:sldId id="659" r:id="rId165"/>
    <p:sldId id="660" r:id="rId166"/>
    <p:sldId id="661" r:id="rId167"/>
    <p:sldId id="662" r:id="rId168"/>
    <p:sldId id="663" r:id="rId169"/>
    <p:sldId id="664" r:id="rId170"/>
    <p:sldId id="665" r:id="rId171"/>
    <p:sldId id="666" r:id="rId172"/>
    <p:sldId id="668" r:id="rId173"/>
    <p:sldId id="256" r:id="rId174"/>
    <p:sldId id="669" r:id="rId175"/>
    <p:sldId id="670" r:id="rId176"/>
    <p:sldId id="671" r:id="rId177"/>
    <p:sldId id="331" r:id="rId178"/>
    <p:sldId id="332" r:id="rId179"/>
    <p:sldId id="672" r:id="rId180"/>
    <p:sldId id="673" r:id="rId181"/>
    <p:sldId id="674" r:id="rId182"/>
    <p:sldId id="675" r:id="rId183"/>
    <p:sldId id="862" r:id="rId184"/>
    <p:sldId id="863" r:id="rId185"/>
    <p:sldId id="864" r:id="rId186"/>
    <p:sldId id="865" r:id="rId187"/>
    <p:sldId id="866" r:id="rId188"/>
    <p:sldId id="867" r:id="rId189"/>
    <p:sldId id="868" r:id="rId190"/>
    <p:sldId id="869" r:id="rId191"/>
    <p:sldId id="870" r:id="rId192"/>
    <p:sldId id="871" r:id="rId193"/>
    <p:sldId id="872" r:id="rId194"/>
    <p:sldId id="676" r:id="rId195"/>
    <p:sldId id="677" r:id="rId196"/>
    <p:sldId id="678" r:id="rId197"/>
    <p:sldId id="679" r:id="rId198"/>
    <p:sldId id="680" r:id="rId199"/>
    <p:sldId id="681" r:id="rId200"/>
    <p:sldId id="682" r:id="rId201"/>
    <p:sldId id="683" r:id="rId202"/>
    <p:sldId id="684" r:id="rId203"/>
    <p:sldId id="685" r:id="rId204"/>
    <p:sldId id="686" r:id="rId205"/>
    <p:sldId id="687" r:id="rId206"/>
    <p:sldId id="688" r:id="rId207"/>
    <p:sldId id="689" r:id="rId208"/>
    <p:sldId id="690" r:id="rId209"/>
    <p:sldId id="691" r:id="rId210"/>
    <p:sldId id="692" r:id="rId211"/>
    <p:sldId id="714" r:id="rId212"/>
    <p:sldId id="321" r:id="rId213"/>
    <p:sldId id="322" r:id="rId214"/>
    <p:sldId id="323" r:id="rId215"/>
    <p:sldId id="324" r:id="rId216"/>
    <p:sldId id="325" r:id="rId217"/>
    <p:sldId id="326" r:id="rId218"/>
    <p:sldId id="327" r:id="rId219"/>
    <p:sldId id="328" r:id="rId220"/>
    <p:sldId id="329" r:id="rId221"/>
    <p:sldId id="330" r:id="rId222"/>
    <p:sldId id="715" r:id="rId223"/>
    <p:sldId id="716" r:id="rId224"/>
    <p:sldId id="333" r:id="rId225"/>
    <p:sldId id="334" r:id="rId226"/>
    <p:sldId id="335" r:id="rId227"/>
    <p:sldId id="336" r:id="rId228"/>
    <p:sldId id="337" r:id="rId229"/>
    <p:sldId id="339" r:id="rId230"/>
    <p:sldId id="341" r:id="rId231"/>
    <p:sldId id="342" r:id="rId232"/>
    <p:sldId id="343" r:id="rId233"/>
    <p:sldId id="344" r:id="rId234"/>
    <p:sldId id="345" r:id="rId235"/>
    <p:sldId id="346" r:id="rId236"/>
    <p:sldId id="347" r:id="rId237"/>
    <p:sldId id="348" r:id="rId238"/>
    <p:sldId id="349" r:id="rId239"/>
    <p:sldId id="350" r:id="rId240"/>
    <p:sldId id="351" r:id="rId241"/>
    <p:sldId id="352" r:id="rId242"/>
    <p:sldId id="353" r:id="rId243"/>
    <p:sldId id="354" r:id="rId244"/>
    <p:sldId id="355" r:id="rId245"/>
    <p:sldId id="356" r:id="rId246"/>
    <p:sldId id="357" r:id="rId247"/>
    <p:sldId id="693" r:id="rId248"/>
    <p:sldId id="695" r:id="rId249"/>
    <p:sldId id="696" r:id="rId250"/>
    <p:sldId id="697" r:id="rId251"/>
    <p:sldId id="290" r:id="rId252"/>
    <p:sldId id="698" r:id="rId253"/>
    <p:sldId id="699" r:id="rId254"/>
    <p:sldId id="700" r:id="rId255"/>
    <p:sldId id="701" r:id="rId256"/>
    <p:sldId id="295" r:id="rId257"/>
    <p:sldId id="296" r:id="rId258"/>
    <p:sldId id="297" r:id="rId259"/>
    <p:sldId id="298" r:id="rId260"/>
    <p:sldId id="299" r:id="rId261"/>
    <p:sldId id="300" r:id="rId262"/>
    <p:sldId id="301" r:id="rId263"/>
    <p:sldId id="302" r:id="rId264"/>
    <p:sldId id="304" r:id="rId265"/>
    <p:sldId id="305" r:id="rId266"/>
    <p:sldId id="702" r:id="rId267"/>
    <p:sldId id="703" r:id="rId268"/>
    <p:sldId id="704" r:id="rId269"/>
    <p:sldId id="705" r:id="rId270"/>
    <p:sldId id="706" r:id="rId271"/>
    <p:sldId id="707" r:id="rId272"/>
    <p:sldId id="708" r:id="rId273"/>
    <p:sldId id="709" r:id="rId274"/>
    <p:sldId id="710" r:id="rId275"/>
    <p:sldId id="711" r:id="rId276"/>
    <p:sldId id="712" r:id="rId277"/>
    <p:sldId id="713" r:id="rId278"/>
    <p:sldId id="717" r:id="rId279"/>
    <p:sldId id="719" r:id="rId280"/>
    <p:sldId id="720" r:id="rId281"/>
    <p:sldId id="721" r:id="rId282"/>
    <p:sldId id="722" r:id="rId283"/>
    <p:sldId id="723" r:id="rId284"/>
    <p:sldId id="724" r:id="rId285"/>
    <p:sldId id="725" r:id="rId286"/>
    <p:sldId id="726" r:id="rId287"/>
    <p:sldId id="727" r:id="rId288"/>
    <p:sldId id="728" r:id="rId289"/>
    <p:sldId id="729" r:id="rId290"/>
    <p:sldId id="730" r:id="rId291"/>
    <p:sldId id="731" r:id="rId292"/>
    <p:sldId id="732" r:id="rId293"/>
    <p:sldId id="733" r:id="rId294"/>
    <p:sldId id="734" r:id="rId295"/>
    <p:sldId id="735" r:id="rId296"/>
    <p:sldId id="736" r:id="rId297"/>
    <p:sldId id="737" r:id="rId298"/>
    <p:sldId id="738" r:id="rId299"/>
    <p:sldId id="739" r:id="rId300"/>
    <p:sldId id="740" r:id="rId301"/>
    <p:sldId id="741" r:id="rId302"/>
    <p:sldId id="742" r:id="rId303"/>
    <p:sldId id="743" r:id="rId304"/>
    <p:sldId id="303" r:id="rId305"/>
    <p:sldId id="744" r:id="rId306"/>
    <p:sldId id="745" r:id="rId307"/>
    <p:sldId id="746" r:id="rId308"/>
    <p:sldId id="747" r:id="rId309"/>
    <p:sldId id="748" r:id="rId310"/>
    <p:sldId id="749" r:id="rId311"/>
    <p:sldId id="750" r:id="rId312"/>
    <p:sldId id="751" r:id="rId313"/>
    <p:sldId id="752" r:id="rId314"/>
    <p:sldId id="753" r:id="rId315"/>
    <p:sldId id="754" r:id="rId316"/>
    <p:sldId id="755" r:id="rId317"/>
    <p:sldId id="756" r:id="rId318"/>
    <p:sldId id="758" r:id="rId319"/>
    <p:sldId id="759" r:id="rId320"/>
    <p:sldId id="760" r:id="rId321"/>
    <p:sldId id="761" r:id="rId322"/>
    <p:sldId id="762" r:id="rId323"/>
    <p:sldId id="763" r:id="rId324"/>
    <p:sldId id="764" r:id="rId325"/>
    <p:sldId id="360" r:id="rId326"/>
    <p:sldId id="361" r:id="rId327"/>
    <p:sldId id="362" r:id="rId328"/>
    <p:sldId id="363" r:id="rId329"/>
    <p:sldId id="364" r:id="rId330"/>
    <p:sldId id="365" r:id="rId331"/>
    <p:sldId id="366" r:id="rId332"/>
    <p:sldId id="765" r:id="rId333"/>
    <p:sldId id="766" r:id="rId334"/>
    <p:sldId id="768" r:id="rId335"/>
    <p:sldId id="769" r:id="rId336"/>
    <p:sldId id="770" r:id="rId337"/>
    <p:sldId id="771" r:id="rId338"/>
    <p:sldId id="772" r:id="rId339"/>
    <p:sldId id="773" r:id="rId340"/>
    <p:sldId id="774" r:id="rId341"/>
    <p:sldId id="775" r:id="rId342"/>
    <p:sldId id="776" r:id="rId343"/>
    <p:sldId id="777" r:id="rId344"/>
    <p:sldId id="778" r:id="rId345"/>
    <p:sldId id="779" r:id="rId346"/>
    <p:sldId id="780" r:id="rId347"/>
    <p:sldId id="781" r:id="rId348"/>
    <p:sldId id="782" r:id="rId349"/>
    <p:sldId id="320" r:id="rId350"/>
    <p:sldId id="783" r:id="rId351"/>
    <p:sldId id="784" r:id="rId352"/>
    <p:sldId id="785" r:id="rId353"/>
    <p:sldId id="786" r:id="rId354"/>
    <p:sldId id="787" r:id="rId355"/>
    <p:sldId id="788" r:id="rId356"/>
    <p:sldId id="789" r:id="rId357"/>
    <p:sldId id="790" r:id="rId358"/>
    <p:sldId id="791" r:id="rId359"/>
    <p:sldId id="792" r:id="rId360"/>
    <p:sldId id="793" r:id="rId361"/>
    <p:sldId id="794" r:id="rId362"/>
    <p:sldId id="795" r:id="rId363"/>
    <p:sldId id="796" r:id="rId364"/>
    <p:sldId id="797" r:id="rId365"/>
    <p:sldId id="798" r:id="rId366"/>
    <p:sldId id="799" r:id="rId367"/>
    <p:sldId id="800" r:id="rId368"/>
    <p:sldId id="801" r:id="rId369"/>
    <p:sldId id="802" r:id="rId370"/>
    <p:sldId id="803" r:id="rId371"/>
    <p:sldId id="804" r:id="rId372"/>
    <p:sldId id="805" r:id="rId373"/>
    <p:sldId id="358" r:id="rId374"/>
    <p:sldId id="359" r:id="rId375"/>
    <p:sldId id="806" r:id="rId376"/>
    <p:sldId id="807" r:id="rId377"/>
    <p:sldId id="808" r:id="rId378"/>
    <p:sldId id="809" r:id="rId379"/>
    <p:sldId id="810" r:id="rId380"/>
    <p:sldId id="811" r:id="rId381"/>
    <p:sldId id="812" r:id="rId382"/>
    <p:sldId id="813" r:id="rId383"/>
    <p:sldId id="814" r:id="rId384"/>
    <p:sldId id="815" r:id="rId385"/>
    <p:sldId id="816" r:id="rId386"/>
    <p:sldId id="817" r:id="rId387"/>
    <p:sldId id="818" r:id="rId388"/>
    <p:sldId id="819" r:id="rId389"/>
    <p:sldId id="820" r:id="rId390"/>
    <p:sldId id="821" r:id="rId391"/>
    <p:sldId id="822" r:id="rId392"/>
    <p:sldId id="823" r:id="rId393"/>
    <p:sldId id="824" r:id="rId394"/>
    <p:sldId id="825" r:id="rId395"/>
    <p:sldId id="826" r:id="rId396"/>
    <p:sldId id="827" r:id="rId397"/>
    <p:sldId id="828" r:id="rId398"/>
    <p:sldId id="829" r:id="rId399"/>
    <p:sldId id="830" r:id="rId400"/>
    <p:sldId id="831" r:id="rId401"/>
    <p:sldId id="832" r:id="rId402"/>
    <p:sldId id="833" r:id="rId403"/>
    <p:sldId id="834" r:id="rId404"/>
    <p:sldId id="835" r:id="rId405"/>
    <p:sldId id="836" r:id="rId406"/>
    <p:sldId id="837" r:id="rId407"/>
    <p:sldId id="838" r:id="rId408"/>
    <p:sldId id="839" r:id="rId409"/>
    <p:sldId id="840" r:id="rId410"/>
    <p:sldId id="841" r:id="rId411"/>
    <p:sldId id="842" r:id="rId412"/>
    <p:sldId id="843" r:id="rId413"/>
    <p:sldId id="844" r:id="rId414"/>
    <p:sldId id="845" r:id="rId415"/>
    <p:sldId id="846" r:id="rId416"/>
    <p:sldId id="847" r:id="rId417"/>
    <p:sldId id="848" r:id="rId418"/>
    <p:sldId id="849" r:id="rId419"/>
    <p:sldId id="850" r:id="rId420"/>
    <p:sldId id="851" r:id="rId421"/>
    <p:sldId id="852" r:id="rId422"/>
    <p:sldId id="853" r:id="rId423"/>
    <p:sldId id="854" r:id="rId424"/>
    <p:sldId id="855" r:id="rId425"/>
    <p:sldId id="856" r:id="rId426"/>
    <p:sldId id="857" r:id="rId427"/>
    <p:sldId id="858" r:id="rId428"/>
    <p:sldId id="859" r:id="rId429"/>
    <p:sldId id="860" r:id="rId4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viewProps" Target="viewProps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tableStyles" Target="tableStyles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384" Type="http://schemas.openxmlformats.org/officeDocument/2006/relationships/slide" Target="slides/slide382.xml"/><Relationship Id="rId419" Type="http://schemas.openxmlformats.org/officeDocument/2006/relationships/slide" Target="slides/slide417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slide" Target="slides/slide372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420" Type="http://schemas.openxmlformats.org/officeDocument/2006/relationships/slide" Target="slides/slide41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slide" Target="slides/slide373.xml"/><Relationship Id="rId396" Type="http://schemas.openxmlformats.org/officeDocument/2006/relationships/slide" Target="slides/slide394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400" Type="http://schemas.openxmlformats.org/officeDocument/2006/relationships/slide" Target="slides/slide398.xml"/><Relationship Id="rId421" Type="http://schemas.openxmlformats.org/officeDocument/2006/relationships/slide" Target="slides/slide419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32" Type="http://schemas.openxmlformats.org/officeDocument/2006/relationships/presProps" Target="presProps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slide" Target="slides/slide374.xml"/><Relationship Id="rId397" Type="http://schemas.openxmlformats.org/officeDocument/2006/relationships/slide" Target="slides/slide395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22" Type="http://schemas.openxmlformats.org/officeDocument/2006/relationships/slide" Target="slides/slide420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theme" Target="theme/theme1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2T09:04:57.9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0,'7434'0,"-7189"13,-33 0,47-13,269 15,145 23,5-37,-296-3,2571 2,-2780 14,-2 0,-56-13,226-4,-267-7,-43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2T09:05:20.17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06:40:2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06:40:2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7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1717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4056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8339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1239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84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48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385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393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230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47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393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7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163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393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472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230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303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318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386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68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0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745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074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054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634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584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026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3485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254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212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26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580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9848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9130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159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276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263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444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7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978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3011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6959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84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8663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3706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494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7718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330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661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7061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7599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2552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77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9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714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844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2786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6307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6860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6644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0373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3305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661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7061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25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7554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77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978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4388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255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77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3562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8800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978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6331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050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2799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4388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6358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2552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652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4907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982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0033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1844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3113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8259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672"/>
              </a:spcBef>
              <a:spcAft>
                <a:spcPts val="0"/>
              </a:spcAft>
              <a:buClr>
                <a:srgbClr val="888888"/>
              </a:buClr>
              <a:buSzPts val="336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4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4;p5">
            <a:extLst>
              <a:ext uri="{FF2B5EF4-FFF2-40B4-BE49-F238E27FC236}">
                <a16:creationId xmlns:a16="http://schemas.microsoft.com/office/drawing/2014/main" id="{DA90ECB4-5A99-18ED-D6A7-280396D61411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15;p5">
            <a:extLst>
              <a:ext uri="{FF2B5EF4-FFF2-40B4-BE49-F238E27FC236}">
                <a16:creationId xmlns:a16="http://schemas.microsoft.com/office/drawing/2014/main" id="{4E98BFAF-269A-752B-8FFA-422CB155D1F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16;p5">
            <a:extLst>
              <a:ext uri="{FF2B5EF4-FFF2-40B4-BE49-F238E27FC236}">
                <a16:creationId xmlns:a16="http://schemas.microsoft.com/office/drawing/2014/main" id="{209C6DAC-36B0-A431-08C5-015D8A87F9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32BFBD3-3A94-49FD-90AB-D2D0890F1E46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699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9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F873A22-B656-B70D-AE94-2F4A1E02829F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7F472728-65B9-BEA8-E2AB-50A7502E2B8F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35;p8">
            <a:extLst>
              <a:ext uri="{FF2B5EF4-FFF2-40B4-BE49-F238E27FC236}">
                <a16:creationId xmlns:a16="http://schemas.microsoft.com/office/drawing/2014/main" id="{C4CC17D8-46D2-D015-B142-41A7C8CA2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70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>
            <a:extLst>
              <a:ext uri="{FF2B5EF4-FFF2-40B4-BE49-F238E27FC236}">
                <a16:creationId xmlns:a16="http://schemas.microsoft.com/office/drawing/2014/main" id="{B8D0276B-A5BA-701B-29D0-8A840E481603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2;p11">
            <a:extLst>
              <a:ext uri="{FF2B5EF4-FFF2-40B4-BE49-F238E27FC236}">
                <a16:creationId xmlns:a16="http://schemas.microsoft.com/office/drawing/2014/main" id="{2CA0BFC4-CB42-33F6-DD82-90444FE9E527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EFB5FE0E-85F5-D188-5D1D-0CF289116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265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143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34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30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4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93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A9A36-F1DA-3FA1-A396-666A72CE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CDB6FADF-BAB5-446B-A17D-DD63085ABEB1}" type="datetimeFigureOut">
              <a:rPr lang="en-IN"/>
              <a:pPr>
                <a:defRPr/>
              </a:pPr>
              <a:t>28-12-2024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DB651-D4AE-77A8-E5A9-D59C080E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F9730-C064-0035-C593-35984FE8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68CD4C68-2984-4322-AC21-F4A5D84B5DE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23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898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8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977">
              <a:lnSpc>
                <a:spcPts val="733"/>
              </a:lnSpc>
            </a:pPr>
            <a:fld id="{81D60167-4931-47E6-BA6A-407CBD079E47}" type="slidenum">
              <a:rPr lang="en-IN" spc="-34" smtClean="0"/>
              <a:pPr marL="25977">
                <a:lnSpc>
                  <a:spcPts val="733"/>
                </a:lnSpc>
              </a:pPr>
              <a:t>‹#›</a:t>
            </a:fld>
            <a:endParaRPr lang="en-IN" spc="-34" dirty="0"/>
          </a:p>
        </p:txBody>
      </p:sp>
    </p:spTree>
    <p:extLst>
      <p:ext uri="{BB962C8B-B14F-4D97-AF65-F5344CB8AC3E}">
        <p14:creationId xmlns:p14="http://schemas.microsoft.com/office/powerpoint/2010/main" val="66084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12/28/2024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0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0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0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0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0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0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0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0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0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0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0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0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0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0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0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0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0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0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0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0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nkins.io/download/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9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0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0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0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0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0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0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0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0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0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0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0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0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0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0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0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0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0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0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0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0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0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0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0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0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0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ocs.google.com/document/d/1V-9IElsbqoUTJ1S-xvtcT92V30dMCduvBuLP2eDZNr8/edit" TargetMode="Externa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0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0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0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0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0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0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0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0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0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0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0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0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0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0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0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0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0.png"/><Relationship Id="rId5" Type="http://schemas.openxmlformats.org/officeDocument/2006/relationships/customXml" Target="../ink/ink2.xml"/><Relationship Id="rId4" Type="http://schemas.openxmlformats.org/officeDocument/2006/relationships/image" Target="../media/image810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0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0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0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0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0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0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0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0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0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0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0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0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0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0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0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0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0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0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0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0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0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0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0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0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0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0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0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0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0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0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0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0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0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0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0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0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0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0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0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0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0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0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0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0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0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0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0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0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0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0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0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0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0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0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0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0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0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0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0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0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0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7.jpeg"/><Relationship Id="rId4" Type="http://schemas.openxmlformats.org/officeDocument/2006/relationships/image" Target="../media/image286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0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0.jpe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5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5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5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15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15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15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15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5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5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15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15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5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5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5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5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5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5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5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5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20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0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0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7.png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15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15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15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15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jpeg"/><Relationship Id="rId1" Type="http://schemas.openxmlformats.org/officeDocument/2006/relationships/slideLayout" Target="../slideLayouts/slideLayout15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5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5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5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5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5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5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2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2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x.x/" TargetMode="External"/><Relationship Id="rId2" Type="http://schemas.openxmlformats.org/officeDocument/2006/relationships/hyperlink" Target="http://localhost:8081/" TargetMode="External"/><Relationship Id="rId1" Type="http://schemas.openxmlformats.org/officeDocument/2006/relationships/slideLayout" Target="../slideLayouts/slideLayout2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jpeg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2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2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uml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spmuranchi.ac.in/pdf/Blog/srs_template-ieee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2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SRS DOCUMENT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INSTALLATION OF STARUML, GIT BASH AND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GITHUB ACCOUNT CREATION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</a:t>
            </a:r>
            <a:r>
              <a:rPr lang="en-US" sz="4000" b="1" dirty="0" err="1">
                <a:solidFill>
                  <a:srgbClr val="FF0000"/>
                </a:solidFill>
              </a:rPr>
              <a:t>GitBash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https://git-scm.com/downloads</a:t>
            </a:r>
            <a:r>
              <a:rPr lang="en-US" sz="2400" dirty="0"/>
              <a:t> and download Git for Windows/Mac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CA841-02D7-AA71-6CBA-BFE583639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43" r="4324" b="4353"/>
          <a:stretch/>
        </p:blipFill>
        <p:spPr>
          <a:xfrm>
            <a:off x="-13995" y="1649410"/>
            <a:ext cx="12205995" cy="52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1991544" y="5805264"/>
            <a:ext cx="8136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click on apache-maven-3.3.9-bin zip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5561" y="260675"/>
            <a:ext cx="8568900" cy="55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1981200" y="299393"/>
            <a:ext cx="8229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3200"/>
              <a:t>Step 4: extract zip file</a:t>
            </a:r>
            <a:endParaRPr sz="3200"/>
          </a:p>
        </p:txBody>
      </p:sp>
      <p:pic>
        <p:nvPicPr>
          <p:cNvPr id="149" name="Google Shape;149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253"/>
          <a:stretch/>
        </p:blipFill>
        <p:spPr>
          <a:xfrm>
            <a:off x="1847528" y="836712"/>
            <a:ext cx="8424936" cy="525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3200"/>
              <a:t>Step 5: set environment variables</a:t>
            </a:r>
            <a:endParaRPr sz="3200"/>
          </a:p>
        </p:txBody>
      </p:sp>
      <p:pic>
        <p:nvPicPr>
          <p:cNvPr id="155" name="Google Shape;15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63552" y="908720"/>
            <a:ext cx="5184576" cy="38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8450" y="2152650"/>
            <a:ext cx="40195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/>
              <a:t>Edit path</a:t>
            </a:r>
            <a:endParaRPr/>
          </a:p>
        </p:txBody>
      </p:sp>
      <p:pic>
        <p:nvPicPr>
          <p:cNvPr id="162" name="Google Shape;162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95600" y="1052736"/>
            <a:ext cx="6984776" cy="547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8FCBB-AA70-8E6A-05EC-3D6C566C1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84B31-94EB-164D-880C-9B1AE71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2" t="6373" r="14898" b="17075"/>
          <a:stretch/>
        </p:blipFill>
        <p:spPr>
          <a:xfrm>
            <a:off x="532660" y="596544"/>
            <a:ext cx="10589492" cy="5720281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328474" y="286605"/>
            <a:ext cx="9562286" cy="556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the tomcat from the first link as shown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2346960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/>
          <a:p>
            <a:pPr marL="91440" indent="0">
              <a:spcBef>
                <a:spcPts val="0"/>
              </a:spcBef>
              <a:buSzPts val="2000"/>
              <a:buNone/>
            </a:pPr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4694"/>
          <a:stretch/>
        </p:blipFill>
        <p:spPr>
          <a:xfrm>
            <a:off x="1524000" y="1285664"/>
            <a:ext cx="9144000" cy="4902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1340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319596" y="286605"/>
            <a:ext cx="11558726" cy="6011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the following link 64-bit windows zip to download the zip file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346960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/>
          <a:p>
            <a:pPr marL="91440" indent="0">
              <a:spcBef>
                <a:spcPts val="0"/>
              </a:spcBef>
              <a:buSzPts val="2000"/>
              <a:buNone/>
            </a:pP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4782"/>
          <a:stretch/>
        </p:blipFill>
        <p:spPr>
          <a:xfrm>
            <a:off x="1546859" y="1219200"/>
            <a:ext cx="9144000" cy="4897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419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266329" y="240133"/>
            <a:ext cx="11816179" cy="7801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view the downloaded file from Downloads folder as shown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2346960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/>
          <a:p>
            <a:pPr marL="91440" indent="0">
              <a:spcBef>
                <a:spcPts val="0"/>
              </a:spcBef>
              <a:buSzPts val="2000"/>
              <a:buNone/>
            </a:pPr>
            <a:endParaRPr/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57036"/>
          <a:stretch/>
        </p:blipFill>
        <p:spPr>
          <a:xfrm>
            <a:off x="1550709" y="1219200"/>
            <a:ext cx="9144000" cy="3427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0561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42593"/>
          <a:stretch/>
        </p:blipFill>
        <p:spPr>
          <a:xfrm>
            <a:off x="1524000" y="857250"/>
            <a:ext cx="9144000" cy="5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426128" y="77054"/>
            <a:ext cx="10089472" cy="78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Unzip the downloaded file into the path shown</a:t>
            </a:r>
            <a:endParaRPr sz="2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4589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F1E1-0BE4-4F6B-BE42-15A6C8442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ECLIPSE UPDATES Installation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EF7E6-4C94-4D94-B380-C2446703B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Before configuring Tomcat to Eclipse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477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GitBash</a:t>
            </a:r>
            <a:r>
              <a:rPr lang="en-US" sz="2400" dirty="0"/>
              <a:t> interface after installation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220C7-A4FB-33D7-1B84-C8F7D2C25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2" t="9796" r="17959" b="-1769"/>
          <a:stretch/>
        </p:blipFill>
        <p:spPr>
          <a:xfrm>
            <a:off x="373224" y="1045028"/>
            <a:ext cx="11206064" cy="59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1065320" y="286605"/>
            <a:ext cx="8825440" cy="7039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 UPDATES into eclipse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563" y="990601"/>
            <a:ext cx="11476653" cy="575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811123" y="224461"/>
            <a:ext cx="10987300" cy="10716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 installing server into eclipse, we need to add Java EE to the eclipse IDE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" name="Google Shape;153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8457" y="1390262"/>
            <a:ext cx="10748865" cy="531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408373" y="286605"/>
            <a:ext cx="11638625" cy="10450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the drop down menu in Work with and select the following from the list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9" name="Google Shape;159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1135" y="1331649"/>
            <a:ext cx="10832841" cy="541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266330" y="286605"/>
            <a:ext cx="11629748" cy="1222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the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Web,XML,JAVA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EE box to install the latest software into eclipse in order to execute the dynamic web projects, maven web projects. Etc.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5" name="Google Shape;165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9085" y="1679509"/>
            <a:ext cx="10356979" cy="4891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title"/>
          </p:nvPr>
        </p:nvSpPr>
        <p:spPr>
          <a:xfrm>
            <a:off x="310717" y="286606"/>
            <a:ext cx="11700769" cy="10361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we develop only Maven web project in DevOps, we can only check the shown two and click on next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1" name="Google Shape;171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828800"/>
            <a:ext cx="90678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275207" y="286605"/>
            <a:ext cx="11532093" cy="8319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 enable the JST Adapter and JST server adapter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7" name="Google Shape;177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916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>
            <a:spLocks noGrp="1"/>
          </p:cNvSpPr>
          <p:nvPr>
            <p:ph type="title"/>
          </p:nvPr>
        </p:nvSpPr>
        <p:spPr>
          <a:xfrm>
            <a:off x="585926" y="286606"/>
            <a:ext cx="9304834" cy="938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 them 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3" name="Google Shape;183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916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568171" y="286606"/>
            <a:ext cx="9322589" cy="9829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-&gt; Next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9" name="Google Shape;189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46264"/>
            <a:ext cx="8991600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781235" y="263634"/>
            <a:ext cx="9086665" cy="988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on -&gt; I agree 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5" name="Google Shape;195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828800"/>
            <a:ext cx="89154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066800"/>
            <a:ext cx="91440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 txBox="1"/>
          <p:nvPr/>
        </p:nvSpPr>
        <p:spPr>
          <a:xfrm>
            <a:off x="723900" y="263634"/>
            <a:ext cx="9144000" cy="49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Select on -&gt; I accept -&gt; Finish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GitBash</a:t>
            </a:r>
            <a:r>
              <a:rPr lang="en-US" sz="2400" dirty="0"/>
              <a:t> interface after installation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97BDC-1BBD-DA5D-91D6-E276F27D5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25"/>
          <a:stretch/>
        </p:blipFill>
        <p:spPr>
          <a:xfrm>
            <a:off x="0" y="1259632"/>
            <a:ext cx="12192000" cy="55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701336" y="286606"/>
            <a:ext cx="9189424" cy="9207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Restart the eclipse IDE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7" name="Google Shape;20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15399" cy="447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337351" y="286605"/>
            <a:ext cx="11727402" cy="10095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the shown installation, check whether server is available in eclipse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3" name="Google Shape;213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15399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470517" y="286606"/>
            <a:ext cx="9420243" cy="6100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Show View, we can now see Servers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9" name="Google Shape;21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9067799" cy="447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title"/>
          </p:nvPr>
        </p:nvSpPr>
        <p:spPr>
          <a:xfrm>
            <a:off x="426128" y="286605"/>
            <a:ext cx="9464632" cy="725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Apache folder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5" name="Google Shape;225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154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355107" y="286605"/>
            <a:ext cx="11505460" cy="8408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 the Tomcat folder available in your local system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1" name="Google Shape;231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91599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>
            <a:spLocks noGrp="1"/>
          </p:cNvSpPr>
          <p:nvPr>
            <p:ph type="title"/>
          </p:nvPr>
        </p:nvSpPr>
        <p:spPr>
          <a:xfrm>
            <a:off x="417250" y="286606"/>
            <a:ext cx="9473510" cy="7520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Tomcat V 9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7" name="Google Shape;237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791566"/>
            <a:ext cx="8915400" cy="445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8473" y="286606"/>
            <a:ext cx="11425561" cy="10361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now on we can start Tomcat server from Eclipse IDE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3" name="Google Shape;243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154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/>
        </p:nvSpPr>
        <p:spPr>
          <a:xfrm>
            <a:off x="2286001" y="2286000"/>
            <a:ext cx="1851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Double click on it 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248575" y="286605"/>
            <a:ext cx="9642185" cy="6899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now see that the server is started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0" name="Google Shape;250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15399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26"/>
          <p:cNvCxnSpPr/>
          <p:nvPr/>
        </p:nvCxnSpPr>
        <p:spPr>
          <a:xfrm flipH="1">
            <a:off x="2286000" y="3276600"/>
            <a:ext cx="609600" cy="381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198638" y="706484"/>
            <a:ext cx="11718524" cy="9829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next step is to change the port number of the Tomcat as Jenkins uses 8080,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7" name="Google Shape;257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828800"/>
            <a:ext cx="90678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7"/>
          <p:cNvCxnSpPr/>
          <p:nvPr/>
        </p:nvCxnSpPr>
        <p:spPr>
          <a:xfrm>
            <a:off x="4800600" y="3687418"/>
            <a:ext cx="762000" cy="351183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275208" y="286605"/>
            <a:ext cx="9615552" cy="725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server locations make sure second option is selected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4" name="Google Shape;264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15399" cy="447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527181" y="1530220"/>
            <a:ext cx="11220060" cy="417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GitHub is a </a:t>
            </a:r>
            <a:r>
              <a:rPr lang="en-US" sz="2200" dirty="0">
                <a:solidFill>
                  <a:srgbClr val="FF0000"/>
                </a:solidFill>
              </a:rPr>
              <a:t>website</a:t>
            </a:r>
            <a:r>
              <a:rPr lang="en-US" sz="2200" dirty="0"/>
              <a:t> where people can </a:t>
            </a:r>
            <a:r>
              <a:rPr lang="en-US" sz="2200" dirty="0">
                <a:solidFill>
                  <a:srgbClr val="FF0000"/>
                </a:solidFill>
              </a:rPr>
              <a:t>store and share their computer code</a:t>
            </a:r>
            <a:r>
              <a:rPr lang="en-US" sz="2200" dirty="0"/>
              <a:t>. 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It's like a big, online folder where you can keep your work, make changes, and collaborate with others. 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Think of it as a place where you and your team can work on a project together, track changes, and keep everything organized.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1591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1600200" y="1066801"/>
            <a:ext cx="9621386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&lt;role rolename="admin-gui,manager-gui ,manager-script,manager-jmx,manager-status"/&gt;</a:t>
            </a:r>
            <a:endParaRPr/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&lt;user username=“admin" password="1234"roles="manager-gui, admin-gui ,manager-script"/&gt;</a:t>
            </a:r>
            <a:endParaRPr/>
          </a:p>
        </p:txBody>
      </p:sp>
      <p:sp>
        <p:nvSpPr>
          <p:cNvPr id="270" name="Google Shape;270;p28"/>
          <p:cNvSpPr txBox="1"/>
          <p:nvPr/>
        </p:nvSpPr>
        <p:spPr>
          <a:xfrm>
            <a:off x="1981200" y="1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endParaRPr lang="en-US" sz="2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Copy the following text in the location shown in the below slides</a:t>
            </a:r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9"/>
          <p:cNvPicPr preferRelativeResize="0"/>
          <p:nvPr/>
        </p:nvPicPr>
        <p:blipFill rotWithShape="1">
          <a:blip r:embed="rId3">
            <a:alphaModFix/>
          </a:blip>
          <a:srcRect b="4682"/>
          <a:stretch/>
        </p:blipFill>
        <p:spPr>
          <a:xfrm>
            <a:off x="1524000" y="1143000"/>
            <a:ext cx="9144000" cy="490269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/>
        </p:nvSpPr>
        <p:spPr>
          <a:xfrm>
            <a:off x="187910" y="812307"/>
            <a:ext cx="11816179" cy="110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Open the tomcat-users.xml file as show, and add the highlighted text in the last</a:t>
            </a:r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550416" y="263634"/>
            <a:ext cx="9317484" cy="6685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the changes, click on save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2" name="Google Shape;282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846264"/>
            <a:ext cx="9067799" cy="447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328474" y="286606"/>
            <a:ext cx="9562286" cy="965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restart the server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8" name="Google Shape;28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916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372862" y="286606"/>
            <a:ext cx="9517898" cy="8586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server gets restarted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4" name="Google Shape;294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154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372862" y="286606"/>
            <a:ext cx="9517898" cy="8586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should show server started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49069-9043-6F3E-9D28-207C559D1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A4461-9E06-5F69-2C73-EC8518D6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592" b="6529"/>
          <a:stretch/>
        </p:blipFill>
        <p:spPr>
          <a:xfrm>
            <a:off x="0" y="1343608"/>
            <a:ext cx="12192000" cy="45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358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97655" y="286605"/>
            <a:ext cx="12002610" cy="6557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see the Tomcat is successfully running on the new port number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15616-7B5F-E284-F1C5-C2044BEE4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B804D-D9C0-08E6-D1E2-5D2C5F3E64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79" b="4179"/>
          <a:stretch/>
        </p:blipFill>
        <p:spPr>
          <a:xfrm>
            <a:off x="0" y="942393"/>
            <a:ext cx="12192000" cy="5915608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BUILD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CREATING MAVEN JAVA PROJECT USING ECLIPSE AND PUSH INTO TO GITHUB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15616-7B5F-E284-F1C5-C2044BEE4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CD878-8425-853B-D420-AEE2990B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DBBE5-6375-E909-D458-1856AE9E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33" b="10671"/>
          <a:stretch/>
        </p:blipFill>
        <p:spPr>
          <a:xfrm>
            <a:off x="0" y="1166018"/>
            <a:ext cx="121920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6FD7-BE9C-4E9B-A38C-73C0DE65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527"/>
            <a:ext cx="10058400" cy="725379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Maven Project </a:t>
            </a:r>
            <a:r>
              <a:rPr lang="en-US" sz="3100" b="1" dirty="0"/>
              <a:t>- &gt; File - &gt; New -&gt; Maven Project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710C-5C99-4CBA-87CF-6296F562C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FDE71-E59B-41E9-8D62-0BD186DD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730"/>
            <a:ext cx="12192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</a:t>
            </a:r>
            <a:r>
              <a:rPr lang="en-US" sz="2400" dirty="0" err="1"/>
              <a:t>github</a:t>
            </a:r>
            <a:r>
              <a:rPr lang="en-US" sz="2400" dirty="0"/>
              <a:t> in Google and Click on the official link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81C3A-4483-720D-E836-CDF20CB4C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74" r="5676" b="4898"/>
          <a:stretch/>
        </p:blipFill>
        <p:spPr>
          <a:xfrm>
            <a:off x="0" y="1791476"/>
            <a:ext cx="12192000" cy="50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8C2D-2BF6-4CAD-9BC8-B8BA31CD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Next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E203-09BF-48F7-8D45-348C1CB7D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45EA7-C58F-4D66-92E1-A1B636F5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64"/>
            <a:ext cx="12192000" cy="52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09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39EA-033A-4622-A006-26A571BE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286603"/>
            <a:ext cx="12023324" cy="702303"/>
          </a:xfrm>
        </p:spPr>
        <p:txBody>
          <a:bodyPr>
            <a:noAutofit/>
          </a:bodyPr>
          <a:lstStyle/>
          <a:p>
            <a:r>
              <a:rPr lang="en-US" sz="2800" dirty="0"/>
              <a:t>Select the </a:t>
            </a:r>
            <a:r>
              <a:rPr lang="en-US" sz="2800" dirty="0" err="1"/>
              <a:t>quickstart</a:t>
            </a:r>
            <a:r>
              <a:rPr lang="en-US" sz="2800" dirty="0"/>
              <a:t> archetype under </a:t>
            </a:r>
            <a:r>
              <a:rPr lang="en-US" sz="2800" dirty="0" err="1"/>
              <a:t>org.apache.maven.archetypes</a:t>
            </a:r>
            <a:r>
              <a:rPr lang="en-US" sz="2800" dirty="0"/>
              <a:t> and click on Next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47DB-F7C2-4233-BF03-052F31AF0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19F49-9749-4AD3-83C3-8DE1A895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7"/>
            <a:ext cx="12192000" cy="51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018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C284-9E36-4C08-8C8A-E18EB37D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286603"/>
            <a:ext cx="12094346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Give Artifact ID of your choice and click Finish, Maven Project is created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BFDE-D9C6-4828-807D-CBDB7CCD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7D74C-9E2C-4017-8301-66AF2975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86"/>
            <a:ext cx="12192000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176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72A6-2371-4D31-84AE-DF023433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286603"/>
            <a:ext cx="11931588" cy="702303"/>
          </a:xfrm>
        </p:spPr>
        <p:txBody>
          <a:bodyPr>
            <a:noAutofit/>
          </a:bodyPr>
          <a:lstStyle/>
          <a:p>
            <a:r>
              <a:rPr lang="en-US" sz="2800" dirty="0"/>
              <a:t>In the created project, Check for App.java file containing Hello World program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385-177C-40E0-A756-89696327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9DF35-41BA-46A3-B541-64FE58CF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2"/>
            <a:ext cx="12192000" cy="5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69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FE44-BE44-4DD8-80A2-1B2D0971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1" y="286604"/>
            <a:ext cx="11913833" cy="769840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Clean - It clears out the existing classes that you compiled from last compile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6CAF-2587-4B0A-A3A6-AED737706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45F42-2C7B-4EC6-886E-C229B83A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874"/>
            <a:ext cx="12192000" cy="5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14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88A2-2A46-4B48-B115-30A06AAB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6603"/>
            <a:ext cx="10995882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28F2B-931E-4E42-BE1F-0B7AC86F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DA52D-74A4-44D0-8C04-DF99B527B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12192000" cy="51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65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D034-C5BC-4B32-B004-866AC40D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11940466" cy="831983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to add artifact(s) to the local repository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B288-8256-4554-9930-C3E5BABC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01584-E10D-40E4-B450-3A177550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017"/>
            <a:ext cx="12192000" cy="494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868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3DE2-49B8-4B80-9E0A-3636D00B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D6B1-9185-41ED-A421-0B56C3F4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3EA02-7AC4-47E2-BFBD-747A4534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98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1088-6E3A-40BB-A797-84CCB956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4"/>
            <a:ext cx="11842812" cy="823106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use to specify test classes or methods we want to execute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D172-42A7-45C3-8FCF-10C0B8D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C5BCC-DFC6-4E38-A34C-27B087B5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3"/>
            <a:ext cx="1219200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40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85E5-5A8C-479F-8EE7-CF16524D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3"/>
            <a:ext cx="1100476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E1AC-9EFE-4FAA-BAF8-019B3800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2428-6ED0-44F8-A221-442835FA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4"/>
            <a:ext cx="12192000" cy="51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0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https://github.com/</a:t>
            </a:r>
            <a:r>
              <a:rPr lang="en-US" sz="2400" dirty="0"/>
              <a:t> and click on Sign Up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3F3EA-EDA7-3EDF-2725-56107D607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170" r="1045" b="5034"/>
          <a:stretch/>
        </p:blipFill>
        <p:spPr>
          <a:xfrm>
            <a:off x="0" y="1716833"/>
            <a:ext cx="12192000" cy="51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CCAF-5FB2-4D05-901E-14C7069C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7" y="286604"/>
            <a:ext cx="11851689" cy="570226"/>
          </a:xfrm>
        </p:spPr>
        <p:txBody>
          <a:bodyPr>
            <a:noAutofit/>
          </a:bodyPr>
          <a:lstStyle/>
          <a:p>
            <a:r>
              <a:rPr lang="en-US" sz="2400" dirty="0"/>
              <a:t>Right click on your project and Run As Maven Install - Compiles source code of the project, Creates JAR or WAR file for the project to convert it into a distributable format.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C289-9ED5-4AF6-9720-9AA1A17CC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7BB2-263D-4036-BA8B-4001655D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8"/>
            <a:ext cx="12192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75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8AD4-4559-48EB-AB08-879E7EB8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5" y="286603"/>
            <a:ext cx="11825057" cy="702303"/>
          </a:xfrm>
        </p:spPr>
        <p:txBody>
          <a:bodyPr>
            <a:normAutofit/>
          </a:bodyPr>
          <a:lstStyle/>
          <a:p>
            <a:r>
              <a:rPr lang="en-US" sz="4000" dirty="0"/>
              <a:t>Specify the goals as – Clean Install Test -&gt; Click on Apply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3955-A98E-402F-BC82-6CB74787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D5AA0-CC00-4F7F-996A-3A3FBC8C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608"/>
            <a:ext cx="12192000" cy="51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63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190C-AA79-48BD-97E4-2BE5C1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Run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6233-B93B-4AF7-9CCA-421EA1C4F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C12F1-4D14-4DAC-9F4C-9BB25658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906"/>
            <a:ext cx="12192000" cy="5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46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C721-8E37-4BBE-8DA7-8DBD4C64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for Build Success in Console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D0B0-2C5E-4D53-817A-643C26D8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6774B-0E8D-4D31-813C-7C46BECF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86"/>
            <a:ext cx="1219200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736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FDD5-3DB9-4BD3-B1E3-9BA0FF0E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11869444" cy="70230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Now Run the Project as Java Application to test the 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C5C7-6C40-407C-B946-ECEE8B8C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C0A3F-5956-409B-91A0-E1B40625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076"/>
            <a:ext cx="12192000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814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97FC-66B5-414A-88D5-1BDCB2A3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" y="286603"/>
            <a:ext cx="10969249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the Created project from the list - &gt; Click 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D56C-429A-4C03-9C55-F873590C8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9F169-4DC5-4941-B807-ED54E8D4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2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02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ECA1-27A8-4687-B1A1-C759E467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286603"/>
            <a:ext cx="11603114" cy="796473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console we can view the output of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7385-697A-490E-B427-9D3FAB45D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8A16E-7745-4242-8F97-7438F20D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874"/>
            <a:ext cx="12192000" cy="5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324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BE63-6507-45DD-9CF3-9FA0CA13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286603"/>
            <a:ext cx="11958221" cy="702303"/>
          </a:xfrm>
        </p:spPr>
        <p:txBody>
          <a:bodyPr>
            <a:noAutofit/>
          </a:bodyPr>
          <a:lstStyle/>
          <a:p>
            <a:r>
              <a:rPr lang="en-US" sz="3200" dirty="0"/>
              <a:t>Next is to push the project into GitHub, for this, create a new repository in GitHub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DAC4-3E59-4741-8BB4-94F2057B2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91104-EF3B-4BFB-A9C8-B8C261F6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12192000" cy="51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572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C26C-2B3E-46CA-AB27-027A1E537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9" y="286603"/>
            <a:ext cx="11700769" cy="1151579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Maven in </a:t>
            </a:r>
            <a:r>
              <a:rPr lang="en-US" dirty="0" err="1"/>
              <a:t>gitignore</a:t>
            </a:r>
            <a:r>
              <a:rPr lang="en-US" dirty="0"/>
              <a:t>- to ignore unwanted target files in maven project while committing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BF29-8E6A-4550-AA6F-3B4ED1EA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91AE-95CB-4FE3-B2CC-A938A0E7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82"/>
            <a:ext cx="12192000" cy="489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35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CBE6-6A3B-4755-86CE-9AA59C50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8717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create repository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B3903-FD11-4475-9596-1786C6CC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A6C6B-1EB2-4C2E-B708-5028F8D3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25962" y="63650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Follow the steps of Signup to create an account in GitHub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C27C6-E1A7-472A-9735-E2566AA65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 r="2028" b="4626"/>
          <a:stretch/>
        </p:blipFill>
        <p:spPr>
          <a:xfrm>
            <a:off x="0" y="1352855"/>
            <a:ext cx="12192000" cy="55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9752-1A21-4C7E-B60D-8337CAC8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1" y="286603"/>
            <a:ext cx="11647503" cy="702303"/>
          </a:xfrm>
        </p:spPr>
        <p:txBody>
          <a:bodyPr>
            <a:noAutofit/>
          </a:bodyPr>
          <a:lstStyle/>
          <a:p>
            <a:r>
              <a:rPr lang="en-US" sz="4000" dirty="0"/>
              <a:t>Copy the HTTPs URL as shown to be copied into Jenkins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7D56-555C-4145-BBD0-B577DCCFE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6C9FE-069E-4835-B82E-B01B1781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5"/>
            <a:ext cx="12192000" cy="51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82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567-949B-4C0D-8A86-1937B775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286603"/>
            <a:ext cx="10836084" cy="831983"/>
          </a:xfrm>
        </p:spPr>
        <p:txBody>
          <a:bodyPr>
            <a:normAutofit fontScale="90000"/>
          </a:bodyPr>
          <a:lstStyle/>
          <a:p>
            <a:r>
              <a:rPr lang="en-US" dirty="0"/>
              <a:t>Open Git Bash to push the project into 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AA5C-7FC5-48B6-A651-75669955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B6D55-B564-4E34-9AD5-5BA96521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16"/>
            <a:ext cx="12192000" cy="4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51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6E6E-FE3F-4B44-8A1B-817AC4D3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3" y="286604"/>
            <a:ext cx="11798423" cy="814228"/>
          </a:xfrm>
        </p:spPr>
        <p:txBody>
          <a:bodyPr>
            <a:normAutofit fontScale="90000"/>
          </a:bodyPr>
          <a:lstStyle/>
          <a:p>
            <a:r>
              <a:rPr lang="en-US" dirty="0"/>
              <a:t>Clone the GitHub repository into the local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DE40-5FEE-46AD-96BD-84F38994C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E6E26-31CF-4E46-8A23-2D64B1A9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938"/>
            <a:ext cx="12192000" cy="49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032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4655-96A8-468F-9FC2-0A1E4223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7" y="286603"/>
            <a:ext cx="11611992" cy="796473"/>
          </a:xfrm>
        </p:spPr>
        <p:txBody>
          <a:bodyPr/>
          <a:lstStyle/>
          <a:p>
            <a:r>
              <a:rPr lang="en-US" dirty="0"/>
              <a:t>After cloning follow the steps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542B-0782-447E-8FF9-1E38E651C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72BE0-825F-4EA6-8222-7ED8BD63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262"/>
            <a:ext cx="12192000" cy="50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47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CCD3-C2DE-4BF9-82AD-8F5676D1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95"/>
            <a:ext cx="12171286" cy="1027292"/>
          </a:xfrm>
        </p:spPr>
        <p:txBody>
          <a:bodyPr>
            <a:noAutofit/>
          </a:bodyPr>
          <a:lstStyle/>
          <a:p>
            <a:r>
              <a:rPr lang="en-US" sz="3200" dirty="0"/>
              <a:t>One way of cloning the local and global projects is to copy the contents from eclipse workspace to the local cloned repository as shown</a:t>
            </a:r>
            <a:endParaRPr lang="en-IN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EB7D06-6E56-4058-8ACE-25EA14ACD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362" y="1447060"/>
            <a:ext cx="6391923" cy="48915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F19F0-4BCD-4413-BC57-38DF6924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420427"/>
            <a:ext cx="5779363" cy="49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85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93B1-3567-44CD-8020-1D85D603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5" y="286603"/>
            <a:ext cx="11487705" cy="702303"/>
          </a:xfrm>
        </p:spPr>
        <p:txBody>
          <a:bodyPr>
            <a:noAutofit/>
          </a:bodyPr>
          <a:lstStyle/>
          <a:p>
            <a:r>
              <a:rPr lang="en-US" sz="2800" dirty="0"/>
              <a:t>The project files are successfully copied into the </a:t>
            </a:r>
            <a:r>
              <a:rPr lang="en-US" sz="2800" dirty="0" err="1"/>
              <a:t>PresentProject</a:t>
            </a:r>
            <a:r>
              <a:rPr lang="en-US" sz="2800" dirty="0"/>
              <a:t> repository 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C1FE-2FA8-4C39-B60A-C9C75668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64532-4740-4D57-9DD4-3C29C129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1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2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8F7E-C800-476C-82B5-1275DFBD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86603"/>
            <a:ext cx="11248008" cy="570225"/>
          </a:xfrm>
        </p:spPr>
        <p:txBody>
          <a:bodyPr>
            <a:noAutofit/>
          </a:bodyPr>
          <a:lstStyle/>
          <a:p>
            <a:r>
              <a:rPr lang="en-US" sz="3600" dirty="0"/>
              <a:t>Using Git bash, add and commit the changes made as shown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5789-535D-4994-A699-B7D21B63D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E859C-8750-4F7D-82AE-014A5B26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3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51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0543-6A2B-41BE-BC4B-0F81E1CB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Push the changes to the GitHub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B749-D41C-492C-BBB9-62398D200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5DCE-8D9B-4A5E-B3AA-D6FF3C0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52"/>
            <a:ext cx="12192000" cy="51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851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27B-AF6E-4C6F-8D11-D8803A88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70226"/>
          </a:xfrm>
        </p:spPr>
        <p:txBody>
          <a:bodyPr>
            <a:noAutofit/>
          </a:bodyPr>
          <a:lstStyle/>
          <a:p>
            <a:r>
              <a:rPr lang="en-US" sz="3600" dirty="0"/>
              <a:t>Refresh the GitHub to see the updated repository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DF3A4-E587-4CCF-A60B-DEF15863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82382-B8AE-44E7-A518-49863280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442"/>
            <a:ext cx="12192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269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6FBC-C623-441B-AA23-20D6D90B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Repository is successfully updated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1A2E-147F-4A19-9121-1A758B74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4E03E-EFD4-40EB-8B3B-C8DD08EC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198"/>
            <a:ext cx="12192000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25962" y="63650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GitHub dashboard after account creation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8F549-5277-C0E0-F494-6B71E63DF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8" r="2041" b="11837"/>
          <a:stretch/>
        </p:blipFill>
        <p:spPr>
          <a:xfrm>
            <a:off x="0" y="1614196"/>
            <a:ext cx="12192000" cy="52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BUILD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CREATING MAVEN WEB PROJECT USING ECLIPSE AND PUSH INTO TO GITHUB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15616-7B5F-E284-F1C5-C2044BEE4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CD878-8425-853B-D420-AEE2990B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DBBE5-6375-E909-D458-1856AE9E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33" b="10671"/>
          <a:stretch/>
        </p:blipFill>
        <p:spPr>
          <a:xfrm>
            <a:off x="0" y="1166018"/>
            <a:ext cx="121920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5E1B-BCB7-48B5-B68C-214C474764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EC80F-9FBE-45E2-9C4F-C14573A5A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0FABB-9FE3-4C07-8658-F0ED0508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428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78EF-CBCC-4C7C-945B-E99FBB75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FFABA-F90A-43DC-B1E0-DA3E46E00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B44FB-9C67-45A8-800B-D355B80CA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179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EEA9-245F-4540-9F35-51B18BF3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578A-5E73-471B-A8F7-94DCAF37E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3A7AD-885E-472C-A378-DB9F5BF6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591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295400"/>
            <a:ext cx="10945654" cy="838200"/>
          </a:xfrm>
        </p:spPr>
        <p:txBody>
          <a:bodyPr>
            <a:normAutofit/>
          </a:bodyPr>
          <a:lstStyle/>
          <a:p>
            <a:pPr algn="l"/>
            <a:r>
              <a:rPr lang="en-US" sz="2700" dirty="0"/>
              <a:t>In pom.xml add the dependencies as shown below.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33400" y="152400"/>
            <a:ext cx="1094565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Maven Web Project in Eclipse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4F0ED-2B51-1F7A-9A2C-782BE6B1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9DB32-2C22-B6B7-1548-CD61F2966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88" r="11154" b="5993"/>
          <a:stretch/>
        </p:blipFill>
        <p:spPr>
          <a:xfrm>
            <a:off x="533401" y="2133600"/>
            <a:ext cx="110354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874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295400"/>
            <a:ext cx="10945654" cy="838200"/>
          </a:xfrm>
        </p:spPr>
        <p:txBody>
          <a:bodyPr>
            <a:normAutofit/>
          </a:bodyPr>
          <a:lstStyle/>
          <a:p>
            <a:pPr algn="l"/>
            <a:r>
              <a:rPr lang="en-US" sz="2700" dirty="0"/>
              <a:t>In pom.xml add the dependencies as shown below.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33400" y="152400"/>
            <a:ext cx="1094565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Maven Web Project in Eclipse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4F0ED-2B51-1F7A-9A2C-782BE6B1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55F1C-B6C2-12F8-F4D8-B41D4EE06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2" r="21179" b="21040"/>
          <a:stretch/>
        </p:blipFill>
        <p:spPr>
          <a:xfrm>
            <a:off x="533401" y="1961107"/>
            <a:ext cx="1136989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65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295400"/>
            <a:ext cx="10945654" cy="838200"/>
          </a:xfrm>
        </p:spPr>
        <p:txBody>
          <a:bodyPr>
            <a:normAutofit/>
          </a:bodyPr>
          <a:lstStyle/>
          <a:p>
            <a:pPr algn="l"/>
            <a:r>
              <a:rPr lang="en-US" sz="2700" dirty="0"/>
              <a:t>In pom.xml add the dependencies as shown below.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33400" y="152400"/>
            <a:ext cx="1094565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Maven Web Project in Eclipse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4F0ED-2B51-1F7A-9A2C-782BE6B1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AD55B-ED83-B008-71BA-9158E7FE12A0}"/>
              </a:ext>
            </a:extLst>
          </p:cNvPr>
          <p:cNvSpPr txBox="1"/>
          <p:nvPr/>
        </p:nvSpPr>
        <p:spPr>
          <a:xfrm>
            <a:off x="914400" y="2457856"/>
            <a:ext cx="8763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&lt;dependency&gt;</a:t>
            </a:r>
          </a:p>
          <a:p>
            <a:r>
              <a:rPr lang="en-IN" sz="3200" dirty="0"/>
              <a:t>    &lt;</a:t>
            </a:r>
            <a:r>
              <a:rPr lang="en-IN" sz="3200" dirty="0" err="1"/>
              <a:t>groupId</a:t>
            </a:r>
            <a:r>
              <a:rPr lang="en-IN" sz="3200" dirty="0"/>
              <a:t>&gt;</a:t>
            </a:r>
            <a:r>
              <a:rPr lang="en-IN" sz="3200" dirty="0" err="1"/>
              <a:t>javax.servlet</a:t>
            </a:r>
            <a:r>
              <a:rPr lang="en-IN" sz="3200" dirty="0"/>
              <a:t>&lt;/</a:t>
            </a:r>
            <a:r>
              <a:rPr lang="en-IN" sz="3200" dirty="0" err="1"/>
              <a:t>groupId</a:t>
            </a:r>
            <a:r>
              <a:rPr lang="en-IN" sz="3200" dirty="0"/>
              <a:t>&gt;</a:t>
            </a:r>
          </a:p>
          <a:p>
            <a:r>
              <a:rPr lang="en-IN" sz="3200" dirty="0"/>
              <a:t>    &lt;</a:t>
            </a:r>
            <a:r>
              <a:rPr lang="en-IN" sz="3200" dirty="0" err="1"/>
              <a:t>artifactId</a:t>
            </a:r>
            <a:r>
              <a:rPr lang="en-IN" sz="3200" dirty="0"/>
              <a:t>&gt;servlet-</a:t>
            </a:r>
            <a:r>
              <a:rPr lang="en-IN" sz="3200" dirty="0" err="1"/>
              <a:t>api</a:t>
            </a:r>
            <a:r>
              <a:rPr lang="en-IN" sz="3200" dirty="0"/>
              <a:t>&lt;/</a:t>
            </a:r>
            <a:r>
              <a:rPr lang="en-IN" sz="3200" dirty="0" err="1"/>
              <a:t>artifactId</a:t>
            </a:r>
            <a:r>
              <a:rPr lang="en-IN" sz="3200" dirty="0"/>
              <a:t>&gt;</a:t>
            </a:r>
          </a:p>
          <a:p>
            <a:r>
              <a:rPr lang="en-IN" sz="3200" dirty="0"/>
              <a:t>    &lt;version&gt;2.5&lt;/version&gt;</a:t>
            </a:r>
          </a:p>
          <a:p>
            <a:r>
              <a:rPr lang="en-IN" sz="3200" dirty="0"/>
              <a:t>&lt;/dependency&gt;</a:t>
            </a:r>
          </a:p>
        </p:txBody>
      </p:sp>
    </p:spTree>
    <p:extLst>
      <p:ext uri="{BB962C8B-B14F-4D97-AF65-F5344CB8AC3E}">
        <p14:creationId xmlns:p14="http://schemas.microsoft.com/office/powerpoint/2010/main" val="1795246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C1B3-49DC-4EF6-8639-1D963A05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513D2-AB65-4693-95AF-24634C931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20C3-8403-46CF-8939-DAA3B0F2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1992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81B-D407-4FD5-B867-89DA7C89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51E5D-7AE4-4B0E-9DA0-FB8C92792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E0340-6DF0-4056-BA58-988332CE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9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SRS DOCUMENT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IEEE – SRS (SOFTWARE REQUIREMENTS SPECIFICATION)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FFBF-E0E8-4E00-85CF-D86E2B74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84DC-4542-42E3-8017-4BB4ECFA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8EC35-DA5C-4C53-8103-E1F9D438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4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4762-4F86-4852-9B48-098823B4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AFEE6-1CED-4CE3-920F-837BC827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3228B-9E2A-4548-8438-4281B031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947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AD7C-2599-FC6A-336E-33ED65C94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589B-C434-84E1-52E4-6A34C16F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286603"/>
            <a:ext cx="11931588" cy="702303"/>
          </a:xfrm>
        </p:spPr>
        <p:txBody>
          <a:bodyPr>
            <a:noAutofit/>
          </a:bodyPr>
          <a:lstStyle/>
          <a:p>
            <a:r>
              <a:rPr lang="en-US" sz="2800" dirty="0"/>
              <a:t>In the created project, Check for </a:t>
            </a:r>
            <a:r>
              <a:rPr lang="en-US" sz="2800" dirty="0" err="1"/>
              <a:t>index.jsp</a:t>
            </a:r>
            <a:r>
              <a:rPr lang="en-US" sz="2800" dirty="0"/>
              <a:t> file containing Hello World program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590D4-2446-D129-BCB2-37C9A56B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513E3-562D-1A0C-6DE6-C2577016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2"/>
            <a:ext cx="12192000" cy="5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60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4D14D-1D2D-20C4-A299-6654A9A50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56CB-6FC0-60A9-AB62-4A1FA3879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1" y="286604"/>
            <a:ext cx="11913833" cy="769840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Clean - It clears out the existing classes that you compiled from last compile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AC51F-DA2F-DD8B-7B6F-C3519F8B3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DC4A2-265A-9724-6168-0F4221C3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874"/>
            <a:ext cx="12192000" cy="5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819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E7D0-F988-9F88-E139-6EB56D1CD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6E7A-46F6-E9F6-AA67-2A9EE2FF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6603"/>
            <a:ext cx="10995882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6B6C1-97AC-6ECB-BCB0-E332C473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8ED10-FFF5-C845-CBB3-B10A4414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12192000" cy="51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2983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36824-0B2A-14C7-7EE6-E0695682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0835-43AC-914C-0ACD-4E559AE0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11940466" cy="831983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to add artifact(s) to the local repository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E146-7F42-4FEF-817D-0556A9CC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4A4AB-91FD-8849-3729-C6E16950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017"/>
            <a:ext cx="12192000" cy="494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61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3FDA-9935-6381-6C4F-E99346E5A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764-4B89-2A97-9A32-77D74630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7B8CF-AE6D-855A-F034-97F92980F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FAB2E-4729-3E3B-60CC-4DDE2379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369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63903-19A9-BF95-23D7-076940505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DA6D-28F8-C3EF-B273-5ED8F2EF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4"/>
            <a:ext cx="11842812" cy="823106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use to specify test classes or methods we want to execute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70C8-3256-6082-BB20-9524A2CA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5D794-E78A-E202-088E-CCEC1BAD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3"/>
            <a:ext cx="1219200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730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69A25-DB13-A210-B784-5ADF84B43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2D42-8E09-3485-BF57-D865429F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3"/>
            <a:ext cx="1100476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9C67-0287-5E7E-255C-83B8A6DCB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E5908-8519-DB4C-FC15-AFA4ACA3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4"/>
            <a:ext cx="12192000" cy="51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167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36A00-82CB-0F6B-8C5A-27B658FF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30DA-46B1-C1F1-9FFB-A4970F1C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286604"/>
            <a:ext cx="11208846" cy="570226"/>
          </a:xfrm>
        </p:spPr>
        <p:txBody>
          <a:bodyPr>
            <a:noAutofit/>
          </a:bodyPr>
          <a:lstStyle/>
          <a:p>
            <a:r>
              <a:rPr lang="en-US" sz="2400" dirty="0"/>
              <a:t>Right click on your project and Run As Maven Install - Compiles source code of the project, Creates WAR file for the project to convert it into a distributable format.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638E1-79A1-D6F1-3BCE-B3DFDD77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CFE2D-A11A-0D3F-E43E-A269900F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8"/>
            <a:ext cx="12192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4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EA12-7CFA-A347-0C1E-3BF9D876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SYLLABUS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8A0B4-1085-F116-40A3-2CC16AE1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3" y="1362074"/>
            <a:ext cx="10610170" cy="46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8346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3F39C-6745-D68B-913E-9E6D56A6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37B-D578-94DF-5ED0-39C5F98D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5" y="286603"/>
            <a:ext cx="11825057" cy="702303"/>
          </a:xfrm>
        </p:spPr>
        <p:txBody>
          <a:bodyPr>
            <a:normAutofit/>
          </a:bodyPr>
          <a:lstStyle/>
          <a:p>
            <a:r>
              <a:rPr lang="en-US" sz="4000" dirty="0"/>
              <a:t>Specify the goals as – Clean Install Test -&gt; Click on Apply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8DF5F-DA6B-D9F6-ED24-B29948DE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8C205-0A64-0D81-E090-22CF02E73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608"/>
            <a:ext cx="12192000" cy="51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379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4CFD2-619B-4D44-BB70-87469DC0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C6F8-EF1D-3F99-8609-52AB5B62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Run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3E42-7299-7D4F-192B-A247D4392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382CF-66D8-97C8-2DE7-9443BCA7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906"/>
            <a:ext cx="12192000" cy="5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142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6C8E-A137-7147-7C8D-CB0462DF9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7912-A31B-C8A0-423A-A7FC8011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for Build Success in Console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B2D60-E98A-5C60-5C07-85F2E9B8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B47A9-D36C-3488-12E5-79D4E6EF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86"/>
            <a:ext cx="1219200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260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F996-E01B-4935-96D2-357A8609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F398-C675-418B-9EFF-A460E2953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EFF5B-1D72-453F-880F-A2C1D059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60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485B-8133-4A0F-8DB3-092D8B08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5FD61-9037-4282-9AF2-EC4E9B20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F2B28-85B8-46AD-82ED-B6816AEC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4355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F8B4-752B-4DB7-8BFB-F30868A4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75127-171B-48EE-BFC7-FACF7AE9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FA902-C607-4E95-A746-B18A345C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4960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CC58-BC36-4025-A3C6-2FA32320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3872D-AB94-4CC9-90FC-54595682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4A371-B49B-4484-85C9-DAE37A8F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084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71C9-D18D-4356-A518-78A2BE00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74908-CD91-4726-B740-55B5D0592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CC2CB-7E87-4049-9C8A-AC321F89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92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9935-CEFE-440C-9CC3-9E04ECC3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DCFA-7C41-4B74-A84C-690D3F44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A7993-CC03-4514-8014-41CBCA351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7539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74A5-5E11-4D0C-8172-6C2CDA55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95E2-5BCC-40DD-9E03-5EAD07D0A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58A8-3E65-4494-8814-7289EBF8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3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EA12-7CFA-A347-0C1E-3BF9D876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SYLLABUS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F9F46-FF3A-C08E-93E6-0227683ED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7" t="43441" r="6129" b="43799"/>
          <a:stretch/>
        </p:blipFill>
        <p:spPr>
          <a:xfrm>
            <a:off x="0" y="2050627"/>
            <a:ext cx="12192000" cy="21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1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EA12-7CFA-A347-0C1E-3BF9D876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SYLLABUS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2A12B-776F-905D-6241-DEC3ACC3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7" y="1641573"/>
            <a:ext cx="5856709" cy="32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9884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CBFF-A9C4-4D9B-8C08-E8BC9DF7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1D5E-7552-493D-BE53-1295F0C52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2C759-30F6-465F-83EF-604B305E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677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95D2-74B0-4E75-A23C-FD4795AC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ED34-0D97-447F-A4F3-A1DD800E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2A242-0DCB-4996-9003-1B8F532F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8713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2429-3025-484F-81FA-9A3A29F9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908BC-5B76-4112-9042-B6A26D649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D277E-6E43-490B-89BF-22BAF65B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00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8FF6-59DF-499D-BDD3-A2AB4061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B84E-A0C1-44B5-AB6F-91A074F2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4DDD3-50E8-44A4-B20D-9E62EE9D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452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2ED2-EF3A-498B-B17B-7485EA7A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C49B-10B0-42D0-AB21-E7EE532B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0753-0741-4D88-84CD-4B46E225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865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2D7E-C059-4FD4-BBF1-303F22CF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13530-C2B4-4031-A3E4-81878903C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1A252-13DA-4BCD-A54A-D3C1CE81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58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7058-45FC-4D92-A6E0-C4A061DB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4A44-AD87-43C9-B7CE-B8AC66E71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DD9E6-EF1B-4A8E-98D9-C7080C55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5864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F1E5-7255-44E9-A43D-68107F14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B20D-9AC2-4CC0-9848-2E0CEBE7B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B843F-4031-4765-B405-6FDFE7D3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6436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F779-8C94-4E3F-9B24-E436571F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0120-912F-4602-A3B8-AE7C4EA7A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68471-AFFB-48ED-A5D1-2DCC05BE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689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36E8-30D2-4CB0-8C38-7D29BE67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56141-2F03-46F0-9BE1-AF8313B2E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915F6-2888-4028-9E98-030AA08F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9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an SRS Document?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437535"/>
            <a:ext cx="11220060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SRS stands for </a:t>
            </a:r>
            <a:r>
              <a:rPr lang="en-US" sz="2400" dirty="0">
                <a:solidFill>
                  <a:srgbClr val="FF0000"/>
                </a:solidFill>
              </a:rPr>
              <a:t>Software Requirements Specification</a:t>
            </a:r>
            <a:r>
              <a:rPr lang="en-US" sz="2400" dirty="0"/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is a detailed document that describes </a:t>
            </a:r>
            <a:r>
              <a:rPr lang="en-US" sz="2400" dirty="0">
                <a:solidFill>
                  <a:srgbClr val="FF0000"/>
                </a:solidFill>
              </a:rPr>
              <a:t>what a software product is supposed to do.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Think of it as a </a:t>
            </a:r>
            <a:r>
              <a:rPr lang="en-US" sz="2400" dirty="0">
                <a:solidFill>
                  <a:srgbClr val="FF0000"/>
                </a:solidFill>
              </a:rPr>
              <a:t>blueprint for software development</a:t>
            </a:r>
            <a:r>
              <a:rPr lang="en-US" sz="2400" dirty="0"/>
              <a:t>, much like an architect's plan for a building.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F1E1-0BE4-4F6B-BE42-15A6C8442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JENKINS Installation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EF7E6-4C94-4D94-B380-C2446703B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Installation and Configurations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1404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1571348" y="126960"/>
            <a:ext cx="9853365" cy="62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5F91"/>
              </a:buClr>
              <a:buSzPts val="1800"/>
              <a:buFont typeface="Cambria"/>
              <a:buNone/>
            </a:pPr>
            <a:r>
              <a:rPr lang="en-US" sz="1800" b="1">
                <a:solidFill>
                  <a:srgbClr val="365F91"/>
                </a:solidFill>
                <a:latin typeface="Cambria"/>
                <a:ea typeface="Cambria"/>
                <a:cs typeface="Cambria"/>
                <a:sym typeface="Cambria"/>
              </a:rPr>
              <a:t>HOW TO DOWNLOAD JENKINS?</a:t>
            </a:r>
            <a:endParaRPr/>
          </a:p>
        </p:txBody>
      </p:sp>
      <p:sp>
        <p:nvSpPr>
          <p:cNvPr id="184" name="Google Shape;184;p5"/>
          <p:cNvSpPr txBox="1">
            <a:spLocks noGrp="1"/>
          </p:cNvSpPr>
          <p:nvPr>
            <p:ph type="body" idx="1"/>
          </p:nvPr>
        </p:nvSpPr>
        <p:spPr>
          <a:xfrm>
            <a:off x="221942" y="532661"/>
            <a:ext cx="11665257" cy="210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dk1"/>
                </a:solidFill>
              </a:rPr>
              <a:t>Following steps should be followed so that to install Jenkins successfully:</a:t>
            </a:r>
            <a:endParaRPr dirty="0"/>
          </a:p>
          <a:p>
            <a:pPr marL="0" lvl="0" indent="0" algn="just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dk1"/>
                </a:solidFill>
              </a:rPr>
              <a:t>Step 1) Go to </a:t>
            </a:r>
            <a:r>
              <a:rPr lang="en-US" u="sng" dirty="0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https://www.jenkins.io/download/</a:t>
            </a:r>
            <a:r>
              <a:rPr lang="en-US" dirty="0">
                <a:solidFill>
                  <a:schemeClr val="dk1"/>
                </a:solidFill>
              </a:rPr>
              <a:t> and select the platform. In our case Windows</a:t>
            </a:r>
            <a:endParaRPr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0" i="0" dirty="0">
              <a:solidFill>
                <a:srgbClr val="22222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/>
          </a:blip>
          <a:srcRect t="4661" r="52014" b="4206"/>
          <a:stretch/>
        </p:blipFill>
        <p:spPr>
          <a:xfrm>
            <a:off x="1422400" y="2733040"/>
            <a:ext cx="8726256" cy="39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76" y="1600201"/>
            <a:ext cx="983645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81740" y="152400"/>
            <a:ext cx="1107933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Download JENKINS</a:t>
            </a:r>
          </a:p>
        </p:txBody>
      </p:sp>
    </p:spTree>
    <p:extLst>
      <p:ext uri="{BB962C8B-B14F-4D97-AF65-F5344CB8AC3E}">
        <p14:creationId xmlns:p14="http://schemas.microsoft.com/office/powerpoint/2010/main" val="8438143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03" y="1704512"/>
            <a:ext cx="9703293" cy="4421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41538" y="160336"/>
            <a:ext cx="1134566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DOWNLOAD JENKINS</a:t>
            </a:r>
          </a:p>
        </p:txBody>
      </p:sp>
    </p:spTree>
    <p:extLst>
      <p:ext uri="{BB962C8B-B14F-4D97-AF65-F5344CB8AC3E}">
        <p14:creationId xmlns:p14="http://schemas.microsoft.com/office/powerpoint/2010/main" val="10991063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39697" y="152400"/>
            <a:ext cx="1170076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DOWNLOAD JENKINS AS SHOWN</a:t>
            </a:r>
          </a:p>
        </p:txBody>
      </p:sp>
    </p:spTree>
    <p:extLst>
      <p:ext uri="{BB962C8B-B14F-4D97-AF65-F5344CB8AC3E}">
        <p14:creationId xmlns:p14="http://schemas.microsoft.com/office/powerpoint/2010/main" val="121100362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764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90617" y="152400"/>
            <a:ext cx="115676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DOWNLOAD JENKINS</a:t>
            </a:r>
          </a:p>
        </p:txBody>
      </p:sp>
    </p:spTree>
    <p:extLst>
      <p:ext uri="{BB962C8B-B14F-4D97-AF65-F5344CB8AC3E}">
        <p14:creationId xmlns:p14="http://schemas.microsoft.com/office/powerpoint/2010/main" val="264541222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84085" y="152400"/>
            <a:ext cx="11709647" cy="83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</a:t>
            </a:r>
          </a:p>
        </p:txBody>
      </p:sp>
    </p:spTree>
    <p:extLst>
      <p:ext uri="{BB962C8B-B14F-4D97-AF65-F5344CB8AC3E}">
        <p14:creationId xmlns:p14="http://schemas.microsoft.com/office/powerpoint/2010/main" val="29272950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28" y="1509205"/>
            <a:ext cx="8550211" cy="458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2761" y="152400"/>
            <a:ext cx="11407806" cy="966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31886045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1"/>
            <a:ext cx="8610600" cy="441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23783" y="152400"/>
            <a:ext cx="11256885" cy="95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69589461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752600"/>
            <a:ext cx="760407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97150" y="152400"/>
            <a:ext cx="1134566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756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Why is an SRS Document 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437535"/>
            <a:ext cx="11220060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Clarity and Understanding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Guides Development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Communication Tool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Manages Changes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Helps in Testing</a:t>
            </a:r>
          </a:p>
        </p:txBody>
      </p:sp>
    </p:spTree>
    <p:extLst>
      <p:ext uri="{BB962C8B-B14F-4D97-AF65-F5344CB8AC3E}">
        <p14:creationId xmlns:p14="http://schemas.microsoft.com/office/powerpoint/2010/main" val="4382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22946"/>
            <a:ext cx="7620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26127" y="152400"/>
            <a:ext cx="11336785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9808013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78486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35005" y="152400"/>
            <a:ext cx="11416683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1959741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76400"/>
            <a:ext cx="7620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7351" y="152400"/>
            <a:ext cx="11487705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426075075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42546"/>
            <a:ext cx="7924800" cy="440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72862" y="152400"/>
            <a:ext cx="1134566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40131083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77724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72861" y="152400"/>
            <a:ext cx="11443317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97643880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7848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46229" y="152400"/>
            <a:ext cx="1154984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72628231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7924800" cy="494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08373" y="152400"/>
            <a:ext cx="1146994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23456655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8153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39697" y="152400"/>
            <a:ext cx="11620870" cy="904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2986135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/>
          <p:nvPr/>
        </p:nvCxnSpPr>
        <p:spPr>
          <a:xfrm flipH="1">
            <a:off x="6761328" y="3705936"/>
            <a:ext cx="762000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24614"/>
            <a:ext cx="8050085" cy="45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934200" y="3352800"/>
            <a:ext cx="838200" cy="4674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88272" y="160336"/>
            <a:ext cx="1145219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Go to the path as shown</a:t>
            </a:r>
          </a:p>
        </p:txBody>
      </p:sp>
    </p:spTree>
    <p:extLst>
      <p:ext uri="{BB962C8B-B14F-4D97-AF65-F5344CB8AC3E}">
        <p14:creationId xmlns:p14="http://schemas.microsoft.com/office/powerpoint/2010/main" val="36199707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19595" y="152400"/>
            <a:ext cx="11496583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 THE PASSWORD</a:t>
            </a:r>
          </a:p>
        </p:txBody>
      </p:sp>
    </p:spTree>
    <p:extLst>
      <p:ext uri="{BB962C8B-B14F-4D97-AF65-F5344CB8AC3E}">
        <p14:creationId xmlns:p14="http://schemas.microsoft.com/office/powerpoint/2010/main" val="3121436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IEEE - SRS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437535"/>
            <a:ext cx="1122006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IEEE SRS stands for Software Requirements Specification as defined by the Institute of Electrical and Electronics Engineers (IEEE).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is a standardized format for writing an SRS document, ensuring that all important aspects are covered.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hlinkClick r:id="rId3"/>
              </a:rPr>
              <a:t>IEEE-SRS-Template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5364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79393" y="152400"/>
            <a:ext cx="1116810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PASTE AS SHOWN IN THE ADMINISTRATOR PASSWORD BLOCK</a:t>
            </a:r>
          </a:p>
        </p:txBody>
      </p:sp>
    </p:spTree>
    <p:extLst>
      <p:ext uri="{BB962C8B-B14F-4D97-AF65-F5344CB8AC3E}">
        <p14:creationId xmlns:p14="http://schemas.microsoft.com/office/powerpoint/2010/main" val="352097559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46238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88272" y="152400"/>
            <a:ext cx="1119474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PLUGINS</a:t>
            </a:r>
          </a:p>
        </p:txBody>
      </p:sp>
    </p:spTree>
    <p:extLst>
      <p:ext uri="{BB962C8B-B14F-4D97-AF65-F5344CB8AC3E}">
        <p14:creationId xmlns:p14="http://schemas.microsoft.com/office/powerpoint/2010/main" val="233451971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70517" y="152400"/>
            <a:ext cx="11168108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45524012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77049" y="152400"/>
            <a:ext cx="11434438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6483781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79393" y="152400"/>
            <a:ext cx="11265763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4762323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506027" y="227180"/>
            <a:ext cx="11239130" cy="882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57904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6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JENKINS DASHBOARD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8103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19881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700" dirty="0"/>
              <a:t>Select -&gt;Manage </a:t>
            </a:r>
            <a:r>
              <a:rPr lang="en-US" sz="2700" dirty="0" err="1"/>
              <a:t>jenkins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102" y="2183907"/>
            <a:ext cx="8050085" cy="4170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895600" y="3581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914400" y="152400"/>
            <a:ext cx="10724225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86604278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3900"/>
            <a:ext cx="8229600" cy="1028700"/>
          </a:xfrm>
        </p:spPr>
        <p:txBody>
          <a:bodyPr>
            <a:normAutofit fontScale="90000"/>
          </a:bodyPr>
          <a:lstStyle/>
          <a:p>
            <a:pPr algn="l"/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Click on manage </a:t>
            </a:r>
            <a:r>
              <a:rPr lang="en-US" sz="2800" dirty="0" err="1"/>
              <a:t>jenkins</a:t>
            </a:r>
            <a:endParaRPr lang="en-US" sz="2800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8288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1981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54328941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000" dirty="0"/>
              <a:t>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	</a:t>
            </a:r>
            <a:br>
              <a:rPr lang="en-US" sz="2800" dirty="0"/>
            </a:br>
            <a:r>
              <a:rPr lang="en-US" sz="2800" dirty="0"/>
              <a:t>	      	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14906" y="1315720"/>
            <a:ext cx="4616388" cy="394208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Check in the  available and install the plugins</a:t>
            </a:r>
            <a:br>
              <a:rPr lang="en-US" sz="2000" dirty="0"/>
            </a:br>
            <a:r>
              <a:rPr lang="en-US" sz="2000" dirty="0"/>
              <a:t>Maven integration plugin, </a:t>
            </a:r>
            <a:br>
              <a:rPr lang="en-US" sz="2000" dirty="0"/>
            </a:br>
            <a:r>
              <a:rPr lang="en-US" sz="2000" dirty="0"/>
              <a:t>Build pipeline plugin, </a:t>
            </a:r>
            <a:br>
              <a:rPr lang="en-US" sz="2000" dirty="0"/>
            </a:br>
            <a:r>
              <a:rPr lang="en-US" sz="2000" dirty="0"/>
              <a:t>Pipeline utility, </a:t>
            </a:r>
            <a:br>
              <a:rPr lang="en-US" sz="2000" dirty="0"/>
            </a:br>
            <a:r>
              <a:rPr lang="en-US" sz="2000" dirty="0"/>
              <a:t>Copy artifacts,</a:t>
            </a:r>
            <a:br>
              <a:rPr lang="en-US" sz="2000" dirty="0"/>
            </a:br>
            <a:r>
              <a:rPr lang="en-US" sz="2000" dirty="0"/>
              <a:t>Deploy to container ,stage view pipeline plug in.</a:t>
            </a:r>
            <a:br>
              <a:rPr lang="en-US" sz="2000" dirty="0"/>
            </a:br>
            <a:r>
              <a:rPr lang="en-US" sz="2000" dirty="0"/>
              <a:t>click on -&gt; install without restart</a:t>
            </a: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5883" y="1524000"/>
            <a:ext cx="6661211" cy="492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4"/>
          <p:cNvSpPr txBox="1">
            <a:spLocks/>
          </p:cNvSpPr>
          <p:nvPr/>
        </p:nvSpPr>
        <p:spPr>
          <a:xfrm>
            <a:off x="1972101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595537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IEEE - SRS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437535"/>
            <a:ext cx="11220060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Example document: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4"/>
              </a:rPr>
              <a:t>Sample_SRS</a:t>
            </a:r>
            <a:r>
              <a:rPr lang="en-US" sz="2400" dirty="0">
                <a:hlinkClick r:id="rId4"/>
              </a:rPr>
              <a:t>-Document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047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94" y="2103437"/>
            <a:ext cx="8185618" cy="46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2819400" y="35814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4"/>
          <p:cNvSpPr txBox="1">
            <a:spLocks/>
          </p:cNvSpPr>
          <p:nvPr/>
        </p:nvSpPr>
        <p:spPr>
          <a:xfrm>
            <a:off x="612559" y="152400"/>
            <a:ext cx="958914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to config your Jenkins with Maven 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57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54" y="1242875"/>
            <a:ext cx="9756560" cy="488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7010400" y="40386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710214" y="152400"/>
            <a:ext cx="9491487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Select -&gt;Global tool Configuration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612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77" y="1367161"/>
            <a:ext cx="9180509" cy="5063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292963" y="152400"/>
            <a:ext cx="11611992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Page of Global Tool Configuration  in same page go down for JDK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2900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52" y="1600201"/>
            <a:ext cx="1026258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399495" y="152400"/>
            <a:ext cx="11407806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 Here give the JAVA_HOME path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276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37" y="1518083"/>
            <a:ext cx="8567950" cy="491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83580" y="228600"/>
            <a:ext cx="10981677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Next give the MAVEN _HOME path 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50734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08" y="1600201"/>
            <a:ext cx="974768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807868" y="228600"/>
            <a:ext cx="9393833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Click -&gt; Apply and Save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615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CONTINUOUS INTEGRATION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BUILDING THE CI/CD FREESTYLE PIPELINE USING JENKINS FOR MAVEN JAVA PROJECT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75737-007F-C2C8-DBA3-D03A6914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8" t="19641" r="7822" b="11827"/>
          <a:stretch/>
        </p:blipFill>
        <p:spPr>
          <a:xfrm>
            <a:off x="574517" y="1100990"/>
            <a:ext cx="11116038" cy="4847526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B88D-27B0-42D6-98A6-3581C4B8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286603"/>
            <a:ext cx="10818329" cy="831983"/>
          </a:xfrm>
        </p:spPr>
        <p:txBody>
          <a:bodyPr>
            <a:noAutofit/>
          </a:bodyPr>
          <a:lstStyle/>
          <a:p>
            <a:r>
              <a:rPr lang="en-US" sz="3600" dirty="0"/>
              <a:t>Open Jenkins in local host:8080 and create a new item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070D-02A5-4E5E-9769-998167EB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74F6-36D3-486D-A0D1-EDB10FC1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16"/>
            <a:ext cx="12192000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8528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D0D9-E1C0-4973-B02C-8459B13C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new Freestyle Project and click 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DD2D-62AA-4FD6-A0F3-19FA05BDD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B6664-6E2E-4338-9993-508018BF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1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66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 panose="020F0502020204030204" pitchFamily="34" charset="0"/>
              </a:rPr>
              <a:t>CASE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CONCEPTUAL MODEL OF UML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FD52-1D86-4AED-99A1-F34D23DC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286603"/>
            <a:ext cx="11576482" cy="702303"/>
          </a:xfrm>
        </p:spPr>
        <p:txBody>
          <a:bodyPr>
            <a:noAutofit/>
          </a:bodyPr>
          <a:lstStyle/>
          <a:p>
            <a:r>
              <a:rPr lang="en-US" sz="3200" dirty="0"/>
              <a:t>The next step is to give the Git repository URL of the project to be built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D2C2-A865-4C57-A276-0E3D8E6E1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5DECC-4F4B-4C0A-B884-FBD23D3A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18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0347-0972-4699-B6D9-FB5B8A01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9" y="286604"/>
            <a:ext cx="11700769" cy="769840"/>
          </a:xfrm>
        </p:spPr>
        <p:txBody>
          <a:bodyPr>
            <a:noAutofit/>
          </a:bodyPr>
          <a:lstStyle/>
          <a:p>
            <a:r>
              <a:rPr lang="en-US" sz="3200" dirty="0"/>
              <a:t>After adding the repository URL, Specify the Branch as either Master/Main as it is in the GitHub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761B-FDDA-49AB-89BE-C63F5CBF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E7412-CE35-4615-89B3-7EB5CE911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52"/>
            <a:ext cx="12192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542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C440-3758-46D2-BCFE-A99071ED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0760"/>
          </a:xfrm>
        </p:spPr>
        <p:txBody>
          <a:bodyPr>
            <a:noAutofit/>
          </a:bodyPr>
          <a:lstStyle/>
          <a:p>
            <a:r>
              <a:rPr lang="en-US" sz="3600" dirty="0"/>
              <a:t>My project is in main branch so I have mentioned main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D32D-63E0-4DA1-8AB6-F035BE2F7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B5560-1644-4E7E-9E2A-8D1B175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39"/>
            <a:ext cx="12192000" cy="49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763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A950-7CFF-4AD9-BED1-924E5CDC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Now in Build, Invoke top-level Maven targets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DF34-5E46-4998-904E-85638F5F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97847-B066-4854-A232-F09D2372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7"/>
            <a:ext cx="12192000" cy="50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972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A053-3058-4517-9369-D2CCAB1D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2" y="286603"/>
            <a:ext cx="10782818" cy="778717"/>
          </a:xfrm>
        </p:spPr>
        <p:txBody>
          <a:bodyPr>
            <a:noAutofit/>
          </a:bodyPr>
          <a:lstStyle/>
          <a:p>
            <a:r>
              <a:rPr lang="en-US" sz="3200" dirty="0"/>
              <a:t>Select the Maven path which is already set in the global credentials in Manage Jenkins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8F2B-DE32-410C-9B6C-9A85F7206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11B76-11E6-4510-BB30-22B56A74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060"/>
            <a:ext cx="12192000" cy="48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924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6393-EFFF-4827-B5B9-DFC5B1AE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286604"/>
            <a:ext cx="10907105" cy="805350"/>
          </a:xfrm>
        </p:spPr>
        <p:txBody>
          <a:bodyPr>
            <a:noAutofit/>
          </a:bodyPr>
          <a:lstStyle/>
          <a:p>
            <a:r>
              <a:rPr lang="en-US" sz="3600" dirty="0"/>
              <a:t>Follow the same goals as done in eclipse starting with clean and install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53EA-50D1-4008-8096-94BE6E5A0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726D-30EC-4C98-A8C7-535B4924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140"/>
            <a:ext cx="12192000" cy="50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7617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68E9-2F75-479D-B9BA-A74F8272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286603"/>
            <a:ext cx="10853839" cy="938515"/>
          </a:xfrm>
        </p:spPr>
        <p:txBody>
          <a:bodyPr>
            <a:noAutofit/>
          </a:bodyPr>
          <a:lstStyle/>
          <a:p>
            <a:r>
              <a:rPr lang="en-US" sz="3200" dirty="0"/>
              <a:t>Now in post build actions-&gt; select Archive the artifacts, to send the output of build project to the testing team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44C3-5FA9-41EF-8B1F-B04935E61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81196-3F02-466C-8ECF-53713E97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550"/>
            <a:ext cx="12192000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6320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DC27-1D16-47C4-8128-0095BA3E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0861"/>
          </a:xfrm>
        </p:spPr>
        <p:txBody>
          <a:bodyPr>
            <a:noAutofit/>
          </a:bodyPr>
          <a:lstStyle/>
          <a:p>
            <a:r>
              <a:rPr lang="en-US" sz="3200" dirty="0"/>
              <a:t>If we want to archive all the artifacts type **/* as shown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11EB-7BDC-48A7-8DCE-A94F579F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4C563-58AB-48F3-A4B6-F77CB2EC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650"/>
            <a:ext cx="12192000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61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F1A0-C0D2-4476-A227-4533510E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286603"/>
            <a:ext cx="11674136" cy="831983"/>
          </a:xfrm>
        </p:spPr>
        <p:txBody>
          <a:bodyPr>
            <a:noAutofit/>
          </a:bodyPr>
          <a:lstStyle/>
          <a:p>
            <a:r>
              <a:rPr lang="en-US" sz="3200" dirty="0"/>
              <a:t>Now the next step is to build other projects, where we will create a test project which will be triggered by the build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C905-5FA8-45F7-BEC9-ED4860925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3829C-B19F-403A-AEEC-3D643580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49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718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1929-FEE7-4C14-951B-49AABCE5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286603"/>
            <a:ext cx="10818329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Ignore the red warning, as we have not yet created the test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3BED-2097-4FD8-A569-ED654F50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9E680-F9A2-4C35-ADED-93A0B596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7"/>
            <a:ext cx="1219200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EA12-7CFA-A347-0C1E-3BF9D876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SYLLABUS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8A0B4-1085-F116-40A3-2CC16AE1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3" y="1362074"/>
            <a:ext cx="10610170" cy="46095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C509B6-3972-F93B-A9BA-78DF2496C34D}"/>
                  </a:ext>
                </a:extLst>
              </p14:cNvPr>
              <p14:cNvContentPartPr/>
              <p14:nvPr/>
            </p14:nvContentPartPr>
            <p14:xfrm>
              <a:off x="1791118" y="3787913"/>
              <a:ext cx="5136840" cy="38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C509B6-3972-F93B-A9BA-78DF2496C3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7118" y="3679913"/>
                <a:ext cx="5244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6810FD-E8D1-3F20-C881-819BB047726B}"/>
                  </a:ext>
                </a:extLst>
              </p14:cNvPr>
              <p14:cNvContentPartPr/>
              <p14:nvPr/>
            </p14:nvContentPartPr>
            <p14:xfrm>
              <a:off x="-1157642" y="19550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6810FD-E8D1-3F20-C881-819BB04772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6282" y="141862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4695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755-24EF-40D3-ACB0-5A51941A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286603"/>
            <a:ext cx="10623020" cy="702303"/>
          </a:xfrm>
        </p:spPr>
        <p:txBody>
          <a:bodyPr>
            <a:noAutofit/>
          </a:bodyPr>
          <a:lstStyle/>
          <a:p>
            <a:r>
              <a:rPr lang="en-US" sz="3600" dirty="0"/>
              <a:t>Create a new freestyle project test as shown and click ok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DBA88-6490-440B-8995-C5008064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27B4C-A82F-4F76-969F-3EBF4A2F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42"/>
            <a:ext cx="12192000" cy="51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5224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21B5-C515-4301-A576-53363B0E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286603"/>
            <a:ext cx="10889350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This time we need not mention the git repository so select None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D229-E51F-4024-9B9B-B11AC1930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230B5-899C-4141-8494-0CF3C819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18"/>
            <a:ext cx="12192000" cy="51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3448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7EAA-07D5-4969-8EAC-050F67833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5" y="286603"/>
            <a:ext cx="11656381" cy="8941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 Build environment check the box as shown below, this is to discard old builds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F889-DF59-41F1-BB4A-E9D471B2F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8846A-9EBA-432F-A636-075267A8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83"/>
            <a:ext cx="12192000" cy="49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017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7F2B-DDCC-4517-8E74-7F0E08B0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" y="286603"/>
            <a:ext cx="11913833" cy="89412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To forward the artifacts of the previous project to the current test project, select copy the artifacts from another project in Build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11A1D-83D8-4C8E-AFA8-799824ED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1263-2420-4B52-96D8-93C4F39D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448"/>
            <a:ext cx="12192000" cy="4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957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05E4-20B4-4D20-B6BA-6A93CD30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5" y="286603"/>
            <a:ext cx="11754035" cy="885249"/>
          </a:xfrm>
        </p:spPr>
        <p:txBody>
          <a:bodyPr>
            <a:noAutofit/>
          </a:bodyPr>
          <a:lstStyle/>
          <a:p>
            <a:r>
              <a:rPr lang="en-US" sz="3200" dirty="0"/>
              <a:t>Give the name of the project from which we want to copy the artifacts and check the box -&gt;stable build only-&gt;to copy all the artifacts type **/*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843-2BF2-48E2-A1AA-717AEFBB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21681-3A8A-4035-80CD-466E8D47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426"/>
            <a:ext cx="12192000" cy="49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438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6F99-44CD-466A-A209-11946BD1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86603"/>
            <a:ext cx="11789545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Now select Invoke top-level Maven targets in build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4F585-E9F0-4FFC-BEE7-E782926E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20CF-21A9-46F1-96CE-18294711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241"/>
            <a:ext cx="12192000" cy="5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31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2914-F67C-4AEA-AE47-97C8694E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4" y="286603"/>
            <a:ext cx="11093536" cy="79647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This time give the goal as test after selecting the Maven version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352F-1BD0-4304-82A8-B63D8C07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12DE0-C6D5-4772-AF25-B8495232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628"/>
            <a:ext cx="12192000" cy="50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0375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B860-5143-4E62-A223-10F1ECF2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Autofit/>
          </a:bodyPr>
          <a:lstStyle/>
          <a:p>
            <a:r>
              <a:rPr lang="en-US" sz="3600" dirty="0"/>
              <a:t>In post-build actions-&gt;select Archive the artifacts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5F63-2640-4968-AD95-F2758C146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427AF-D999-4E02-A396-2F696BD1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18"/>
            <a:ext cx="12192000" cy="5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9809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F8A9-6667-4042-973F-F322F596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Autofit/>
          </a:bodyPr>
          <a:lstStyle/>
          <a:p>
            <a:r>
              <a:rPr lang="en-US" sz="3600" dirty="0"/>
              <a:t>To save all the artifacts-&gt;type **/* and Apply-&gt;Save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414B-5E44-4420-86D5-9C8113C5B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D6853-1511-486B-ADE8-21C223E3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5"/>
            <a:ext cx="12192000" cy="51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898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8324-2E12-43D6-8E96-E1588F65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6604"/>
            <a:ext cx="10995882" cy="867494"/>
          </a:xfrm>
        </p:spPr>
        <p:txBody>
          <a:bodyPr>
            <a:noAutofit/>
          </a:bodyPr>
          <a:lstStyle/>
          <a:p>
            <a:r>
              <a:rPr lang="en-US" sz="2400" dirty="0"/>
              <a:t>Create a pipeline by clicking on + symbol in the dashboard -&gt;a pipeline is a collection of events or jobs which are interlinked with one another in a sequence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13-06E7-4DA8-B492-05DB6701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FD5D7-2840-48BA-94F4-A79C45E0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12192000" cy="47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20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UML?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896359"/>
            <a:ext cx="11220060" cy="540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UML, or </a:t>
            </a:r>
            <a:r>
              <a:rPr lang="en-US" sz="2200" b="1" dirty="0">
                <a:solidFill>
                  <a:srgbClr val="FF0000"/>
                </a:solidFill>
              </a:rPr>
              <a:t>Unified Modeling Language</a:t>
            </a:r>
            <a:r>
              <a:rPr lang="en-US" sz="2200" dirty="0"/>
              <a:t>, is like a set of </a:t>
            </a:r>
            <a:r>
              <a:rPr lang="en-US" sz="2200" b="1" dirty="0">
                <a:solidFill>
                  <a:srgbClr val="FF0000"/>
                </a:solidFill>
              </a:rPr>
              <a:t>blueprints for designing </a:t>
            </a:r>
            <a:r>
              <a:rPr lang="en-US" sz="2200" dirty="0"/>
              <a:t>software.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 helps people understand </a:t>
            </a:r>
            <a:r>
              <a:rPr lang="en-US" sz="2200" b="1" dirty="0">
                <a:solidFill>
                  <a:srgbClr val="FF0000"/>
                </a:solidFill>
              </a:rPr>
              <a:t>how a software system works </a:t>
            </a:r>
            <a:r>
              <a:rPr lang="en-US" sz="2200" dirty="0"/>
              <a:t>by using </a:t>
            </a:r>
            <a:r>
              <a:rPr lang="en-US" sz="2200" b="1" dirty="0">
                <a:solidFill>
                  <a:srgbClr val="FF0000"/>
                </a:solidFill>
              </a:rPr>
              <a:t>simple pictures (called diagrams)</a:t>
            </a:r>
            <a:r>
              <a:rPr lang="en-US" sz="2200" b="1" dirty="0"/>
              <a:t> </a:t>
            </a:r>
            <a:r>
              <a:rPr lang="en-US" sz="2200" dirty="0"/>
              <a:t>to show different parts of the system and how they connect.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Imagine you want to build a house – you’d use a blueprint to plan where the rooms, doors, and windows go.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UML does the same thing for software, helping developers and others visualize and plan how the software is built and how it will work before they start coding.</a:t>
            </a:r>
            <a:endParaRPr lang="en-I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FCDA-C5B2-4C9C-AC9D-7019F42B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19" y="286604"/>
            <a:ext cx="11567604" cy="814228"/>
          </a:xfrm>
        </p:spPr>
        <p:txBody>
          <a:bodyPr>
            <a:noAutofit/>
          </a:bodyPr>
          <a:lstStyle/>
          <a:p>
            <a:r>
              <a:rPr lang="en-US" sz="3600" dirty="0"/>
              <a:t>Give a name to the pipeline-&gt;select Build Pipeline View-&gt;create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017-4280-4892-AD19-0F3DCA23D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7DCAC-F1DD-4DB7-8ED4-D1C38754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96"/>
            <a:ext cx="12192000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244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3555-5312-4BB2-87E8-5707DD15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286603"/>
            <a:ext cx="10933738" cy="778717"/>
          </a:xfrm>
        </p:spPr>
        <p:txBody>
          <a:bodyPr>
            <a:noAutofit/>
          </a:bodyPr>
          <a:lstStyle/>
          <a:p>
            <a:r>
              <a:rPr lang="en-US" sz="3600" dirty="0"/>
              <a:t>Select the first project to trigger the execution-&gt;build project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350B2-D859-4074-8EFA-57B654DC0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AFA4A-7430-4229-8BB0-915EA157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6"/>
            <a:ext cx="12192000" cy="50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370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4290-1F80-42E9-8AFB-1BA8BFA1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Apply-&gt;Ok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1A94-AD56-4F24-AEAD-50DEB748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E4008-2566-4459-A88E-FD687D57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74"/>
            <a:ext cx="12192000" cy="50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8879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B2AA-52F3-42BB-8BAD-D4BAE275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286604"/>
            <a:ext cx="11727402" cy="805350"/>
          </a:xfrm>
        </p:spPr>
        <p:txBody>
          <a:bodyPr>
            <a:noAutofit/>
          </a:bodyPr>
          <a:lstStyle/>
          <a:p>
            <a:r>
              <a:rPr lang="en-US" sz="3600" dirty="0"/>
              <a:t>Click on Run -&gt; click on the small black box to open the console to check if the build is success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0026-82D7-4DD9-935A-B894741B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61D80-E37E-41AF-A283-AFCDF45E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017"/>
            <a:ext cx="12192000" cy="49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2088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B2AA-52F3-42BB-8BAD-D4BAE275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885249"/>
          </a:xfrm>
        </p:spPr>
        <p:txBody>
          <a:bodyPr>
            <a:noAutofit/>
          </a:bodyPr>
          <a:lstStyle/>
          <a:p>
            <a:r>
              <a:rPr lang="en-US" sz="3600" dirty="0"/>
              <a:t>We can see that the build is success and the test project is also automatically triggered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0026-82D7-4DD9-935A-B894741B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2D3A3-1924-4845-A8C5-11F8FE0E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592"/>
            <a:ext cx="12192000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968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064F-3BA2-422F-92C4-9A809699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14" y="286603"/>
            <a:ext cx="10445466" cy="778717"/>
          </a:xfrm>
        </p:spPr>
        <p:txBody>
          <a:bodyPr>
            <a:noAutofit/>
          </a:bodyPr>
          <a:lstStyle/>
          <a:p>
            <a:r>
              <a:rPr lang="en-US" sz="3200" dirty="0"/>
              <a:t>The pipeline is successful if it is in green color as shown -&gt;check the console of the test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A3D9-D8CF-4098-B98C-8371C84D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93522-2F8E-4059-B0D8-D307E4B4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672"/>
            <a:ext cx="12192000" cy="4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536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66EB-DEDB-43C7-868E-0DE10009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86603"/>
            <a:ext cx="11896077" cy="849739"/>
          </a:xfrm>
        </p:spPr>
        <p:txBody>
          <a:bodyPr>
            <a:noAutofit/>
          </a:bodyPr>
          <a:lstStyle/>
          <a:p>
            <a:r>
              <a:rPr lang="en-US" sz="3200" dirty="0"/>
              <a:t>The test project is successful and all the artifacts are archived successfully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515E-1041-4AC5-9CFC-658F92661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8715-AE66-4BE3-86EC-4A7F62DB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2237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CONTINUOUS INTEGRATION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BUILDING THE CI/CD FREESTYLE PIPELINE USING JENKINS FOR MAVEN WEB PROJECT WITH POLL SCM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75737-007F-C2C8-DBA3-D03A6914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8" t="19641" r="7822" b="11827"/>
          <a:stretch/>
        </p:blipFill>
        <p:spPr>
          <a:xfrm>
            <a:off x="574517" y="1100990"/>
            <a:ext cx="11116038" cy="4847526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9FB3-D6FA-4D10-A9A4-ADE5EECA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7EA6-99E7-4B05-A676-6C233EF1F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4C8CE-3FAD-45F7-87D0-46D0B0CB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15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387837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Case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817985" y="272612"/>
            <a:ext cx="11220060" cy="665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Commonly used </a:t>
            </a:r>
            <a:r>
              <a:rPr lang="en-US" b="1" i="1" dirty="0">
                <a:solidFill>
                  <a:srgbClr val="002060"/>
                </a:solidFill>
              </a:rPr>
              <a:t>CASE (Computer-Aided Software Engineering) </a:t>
            </a:r>
            <a:r>
              <a:rPr lang="en-US" dirty="0"/>
              <a:t>tools for designing software projects: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Rational Rose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Enterprise Architect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Microsoft Visio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Lucidchart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ArgoUML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Visual Paradigm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SmartDraw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C00000"/>
                </a:solidFill>
              </a:rPr>
              <a:t>StarUML</a:t>
            </a:r>
            <a:endParaRPr lang="en-US" b="1" dirty="0">
              <a:solidFill>
                <a:srgbClr val="C0000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Balsamiq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Creately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Umbrella</a:t>
            </a:r>
          </a:p>
        </p:txBody>
      </p:sp>
    </p:spTree>
    <p:extLst>
      <p:ext uri="{BB962C8B-B14F-4D97-AF65-F5344CB8AC3E}">
        <p14:creationId xmlns:p14="http://schemas.microsoft.com/office/powerpoint/2010/main" val="187091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47E6-9B80-4243-B0AC-66681293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64F3-C68C-4B5B-84B6-C577943D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8213-51D4-4D66-A81F-427BDFC4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893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59A7-75E8-47A7-99EE-29C86783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1FBD-4FE7-42E0-9E10-3240E965F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DA67-07B9-4261-AB1B-7C37BC22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3769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C2D2-2345-4DCD-876A-63F7C208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3883-BBAC-4998-89E2-AC6A4F20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E55CE-EBB2-4A26-998B-2601244F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3301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7E2F6-0EDF-0E8C-5F47-96C9985B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EC5E-152E-F59F-1C3C-233F0294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16DA-613D-8547-72F5-6FFD91F9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43114-548A-2125-1E4C-7E8C443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52" b="5325"/>
          <a:stretch/>
        </p:blipFill>
        <p:spPr>
          <a:xfrm>
            <a:off x="0" y="365126"/>
            <a:ext cx="12192000" cy="631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4006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4419-99C0-4FCA-AAD6-4DFFC3A5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DB7F-4CDB-4407-B633-FFB784DF1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91524-11CF-4FBA-A330-E8BB229F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0277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5650-1A5E-402B-8BFE-6DBBD186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BAFA-25A4-4AA5-A88A-6B5B0D659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7E47-314E-402E-8F73-EF00F03B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9858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E0E0-40D6-4ECB-A148-C2435664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274E-9CA7-4C9F-9A38-CD6B4A43D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4BE3B-BFCE-4FDE-BEB2-3228FEE2B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0068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DFA9-AF76-47A4-AFA4-79BBFF05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A3EAE-1429-4586-974D-F51EA76B6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5014E-8341-4230-AC9E-EC1FC8C3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3384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9904-F41B-4750-AAAC-DF303D5C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D80FE-C64D-4E48-B2E8-621326EA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84631-7F91-4D11-8814-4539C4C9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13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387C-8830-49C9-916E-C1168E60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5EF6-F5D6-492B-9112-5B01BCA1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CE166-693B-4DE8-8CA0-A5043711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1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Conceptual Model of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568389" y="971004"/>
            <a:ext cx="11220060" cy="588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The conceptual model of UML is about </a:t>
            </a:r>
            <a:r>
              <a:rPr lang="en-US" sz="2400" b="1" dirty="0">
                <a:solidFill>
                  <a:srgbClr val="00B0F0"/>
                </a:solidFill>
              </a:rPr>
              <a:t>how we think of a system </a:t>
            </a:r>
            <a:r>
              <a:rPr lang="en-US" sz="2400" dirty="0"/>
              <a:t>using </a:t>
            </a:r>
            <a:r>
              <a:rPr lang="en-US" sz="2400" dirty="0">
                <a:solidFill>
                  <a:srgbClr val="FF0000"/>
                </a:solidFill>
              </a:rPr>
              <a:t>diagrams</a:t>
            </a:r>
            <a:r>
              <a:rPr lang="en-US" sz="2400" dirty="0"/>
              <a:t>. It has three main parts: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Things/Objects: </a:t>
            </a:r>
            <a:r>
              <a:rPr lang="en-US" sz="2400" dirty="0"/>
              <a:t>These are the things in a system, like people, data, or actions.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Relationships: </a:t>
            </a:r>
            <a:r>
              <a:rPr lang="en-US" sz="2400" dirty="0"/>
              <a:t>These show how objects connect and interact with each other.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Diagrams: </a:t>
            </a:r>
            <a:r>
              <a:rPr lang="en-US" sz="2400" dirty="0"/>
              <a:t>These are the pictures we use to represent the objects and their relationships. Each type of diagram shows a different view, like how parts work together or how things change over time.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766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9537-8365-437E-A247-6B2AEF0F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B2A35-972A-46BC-B758-5F3B74235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1477F-5F40-4234-8280-43BC61FC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1963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A663-774D-4506-95E6-7AEE44E9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FD73-9C11-40C5-BEB4-9AAAB49E3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CC05D-EE42-4C7E-BC5D-F2329E97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13949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E4E5-81ED-44F8-AFF7-3BA87463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5CA4-1926-4EE7-AE12-E561A251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C5A1E-476A-4F45-90D7-3FCC5FA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2183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83F3-7AD4-408D-8457-9713FC0B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AE0A-FF73-437A-93E7-B156F3A6F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18CD9-55C5-476C-B5D1-41B962E7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924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45AA-2B39-443E-9BC7-7267784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0D156-4618-403F-8C0B-A8252D29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71B83-667E-45E4-919F-F308B762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8579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9139-91B2-4B9F-B6F7-9E4CE740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FDD72-DA3F-4F1C-A343-5F7D3A8A5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E32D-3E5D-48F9-928C-541F58F5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4328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6E6C-0659-4A7D-9313-7E141C6F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DF27-27CB-40E4-911B-5E35CB9D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32FA3-AA21-4113-AA6D-44EF76E9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9420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2FDD-212B-45E8-9277-C9CDFBF7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F1C7-BC81-42AF-9F1C-7B84129BC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7265B-0A4C-4825-971E-3A1E0EC7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5783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3DC6-1C01-4F2A-853F-5766CD22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CEBF2-0A87-4BD1-B4C7-E1A7AC85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468E6-EF47-435B-A47A-D71C87F7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41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229C-D47F-4F0C-BC48-6999C938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73A2C-0A17-4639-9445-A5F92A409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3CE78-C356-43F9-A28C-4FDA42DE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STARUML?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437535"/>
            <a:ext cx="1122006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StarUML is a software tool</a:t>
            </a:r>
            <a:r>
              <a:rPr lang="en-US" sz="2400" dirty="0"/>
              <a:t> used to </a:t>
            </a:r>
            <a:r>
              <a:rPr lang="en-US" sz="2400" dirty="0">
                <a:solidFill>
                  <a:srgbClr val="FF0000"/>
                </a:solidFill>
              </a:rPr>
              <a:t>create diagrams </a:t>
            </a:r>
            <a:r>
              <a:rPr lang="en-US" sz="2400" dirty="0"/>
              <a:t>that help in designing and understanding complex systems, especially in software development.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allows you to visually map out how different parts of a system or application will work together, making it easier to plan, communicate, and build the system effectively.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Think of it as a </a:t>
            </a:r>
            <a:r>
              <a:rPr lang="en-US" sz="2400" dirty="0">
                <a:solidFill>
                  <a:srgbClr val="FF0000"/>
                </a:solidFill>
              </a:rPr>
              <a:t>drawing tool for software engineers </a:t>
            </a:r>
            <a:r>
              <a:rPr lang="en-US" sz="2400" dirty="0"/>
              <a:t>to sketch out their ideas.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Conceptual Model of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86CFD6-E5A7-FA0E-728B-A8B1C224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181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E8BD-8730-4D7B-B46A-B82179E0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8AEA-8EA6-4638-903C-D1483468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EAA50-E553-4CC4-8B42-1A380FC8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9379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0C14-0ADC-4165-BDA1-98B7B0AC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2E10-6A97-4725-83AC-671E52B43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440CE-33FC-4295-9B04-570927D7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781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2125-6DDC-49C5-8221-5FE387C4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4484-D072-46A4-8C7B-E9291E70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4AAEA-02BF-4746-B244-82AE12ED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385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8422-BCCB-48C0-80BB-64492517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2F50-21B7-4866-81DF-E65A7C9A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FD284-D119-4C29-95F5-8FEF50FC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8518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53DA-7804-407C-9F03-B3B628FE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83A8-99A2-4746-9CE3-1B787DFD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39ED8-BFE9-4422-87B6-98A2B95E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726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BBF9-DD2A-474C-8305-31C7646C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EAF4-EECE-432D-8E34-EEDA6E34F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5C3A7-B83D-4FDD-B51C-EDC001A4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103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2850-4090-4961-8A77-8A8D657F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B9933-5C73-433D-8DBD-F138D289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6F7EE-192D-4C3A-980D-8568947A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6300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5097-016F-4AB6-83D3-CEAD939B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9E112-68BC-49F1-A5F8-DA79D2C64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D2416-1CAF-4A85-B838-8C036F7F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442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C2EC-71A2-4004-9E05-20B6B1BC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D92A-8389-4713-9636-E013F67E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BDC92-477C-49F6-B6E2-3681849C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43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7FB-551E-4A64-8447-156D5459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38215-1C64-44CD-B347-DFE2EB8C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F55E6-A78E-45C4-9B56-6C33BBCB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70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Things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437535"/>
            <a:ext cx="11220060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These are the main elements that exist in a system, such as objects, components, or behaviors.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"Things" are categorized into: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7030A0"/>
                </a:solidFill>
              </a:rPr>
              <a:t>Structural Things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 err="1">
                <a:solidFill>
                  <a:srgbClr val="7030A0"/>
                </a:solidFill>
              </a:rPr>
              <a:t>Behavioral</a:t>
            </a:r>
            <a:r>
              <a:rPr lang="en-IN" sz="2400" b="1" dirty="0">
                <a:solidFill>
                  <a:srgbClr val="7030A0"/>
                </a:solidFill>
              </a:rPr>
              <a:t> Things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7030A0"/>
                </a:solidFill>
              </a:rPr>
              <a:t>Grouping Things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7030A0"/>
                </a:solidFill>
              </a:rPr>
              <a:t>Annotational Things</a:t>
            </a:r>
          </a:p>
        </p:txBody>
      </p:sp>
    </p:spTree>
    <p:extLst>
      <p:ext uri="{BB962C8B-B14F-4D97-AF65-F5344CB8AC3E}">
        <p14:creationId xmlns:p14="http://schemas.microsoft.com/office/powerpoint/2010/main" val="5592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A76B-43A3-4773-B780-A277B374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FB353-B215-499B-9DC0-683F4F6D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089BE-13B3-43D5-B08C-59D31EB2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491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D4D4-4590-400D-A93C-AD2FE2B1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BBE4F-4EAB-43F7-B94C-E6C9F9907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A04C8-3322-4BE7-BDA9-697B4D01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4122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19D1-547D-4D42-BCDE-E5596F2F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B594D-7B8C-4326-9EB3-F8D279857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9FFD5-C539-447F-9AEF-54488A3D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520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6AE-F78D-40F5-BABC-8021BFD0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FEF7-DDD3-46ED-A458-75598A164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AB14F-771D-4BBF-B48E-8A8932D3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3570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9714-F3D3-4AD9-AE16-D4D4DBBA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175F-C1A0-4494-8CE7-F4663AF9C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17849-2305-4593-90E0-FF19A607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2436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AB51-7BB8-4A05-A8A0-8FA4721A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E5DE-7875-48AC-8046-A6DA65E36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EF27B-9A93-445E-887F-38140E98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34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CONTINUOUS INTEGRATION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BUILDING THE CI/CD SCRIPTED PIPELINE USING JENKINS FOR MAVEN JAVA PROJECT WITH POLL SCM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75737-007F-C2C8-DBA3-D03A6914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8" t="19641" r="7822" b="11827"/>
          <a:stretch/>
        </p:blipFill>
        <p:spPr>
          <a:xfrm>
            <a:off x="574517" y="1100990"/>
            <a:ext cx="11116038" cy="4847526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698" y="69542"/>
            <a:ext cx="11156302" cy="714652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Go to Jenkins dashboard </a:t>
            </a:r>
            <a:r>
              <a:rPr lang="en-US" sz="1800" dirty="0">
                <a:sym typeface="Wingdings" panose="05000000000000000000" pitchFamily="2" charset="2"/>
              </a:rPr>
              <a:t> click on new item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D04EB-9AD5-4E6F-BD41-6326CA597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6"/>
          <a:stretch/>
        </p:blipFill>
        <p:spPr>
          <a:xfrm>
            <a:off x="0" y="985420"/>
            <a:ext cx="12192000" cy="58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5487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84" y="69542"/>
            <a:ext cx="11221616" cy="714652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Give a name </a:t>
            </a:r>
            <a:r>
              <a:rPr lang="en-US" sz="1800" dirty="0">
                <a:sym typeface="Wingdings" panose="05000000000000000000" pitchFamily="2" charset="2"/>
              </a:rPr>
              <a:t> select 3</a:t>
            </a:r>
            <a:r>
              <a:rPr lang="en-US" sz="1800" baseline="30000" dirty="0">
                <a:sym typeface="Wingdings" panose="05000000000000000000" pitchFamily="2" charset="2"/>
              </a:rPr>
              <a:t>rd</a:t>
            </a:r>
            <a:r>
              <a:rPr lang="en-US" sz="1800" dirty="0">
                <a:sym typeface="Wingdings" panose="05000000000000000000" pitchFamily="2" charset="2"/>
              </a:rPr>
              <a:t> option pipeline  click ok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B1D65-958E-18F0-F781-589A24438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83" b="5502"/>
          <a:stretch/>
        </p:blipFill>
        <p:spPr>
          <a:xfrm>
            <a:off x="0" y="639192"/>
            <a:ext cx="12192000" cy="62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79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Structural Things (Static parts of the system)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678025" y="424091"/>
            <a:ext cx="11433110" cy="615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These represent the static aspects of a system. They describe what things are made of.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7030A0"/>
                </a:solidFill>
              </a:rPr>
              <a:t>Class: </a:t>
            </a:r>
            <a:r>
              <a:rPr lang="en-US" sz="2000" dirty="0"/>
              <a:t>Defines objects with common features.</a:t>
            </a:r>
          </a:p>
          <a:p>
            <a:pPr algn="just">
              <a:lnSpc>
                <a:spcPct val="200000"/>
              </a:lnSpc>
            </a:pPr>
            <a:r>
              <a:rPr lang="en-US" sz="2000" i="1" dirty="0"/>
              <a:t>Example: A “Car” class has features like color, make, model.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7030A0"/>
                </a:solidFill>
              </a:rPr>
              <a:t>Interface: </a:t>
            </a:r>
            <a:r>
              <a:rPr lang="en-US" sz="2000" dirty="0"/>
              <a:t>Lists methods for classes to use.</a:t>
            </a:r>
          </a:p>
          <a:p>
            <a:pPr algn="just">
              <a:lnSpc>
                <a:spcPct val="200000"/>
              </a:lnSpc>
            </a:pPr>
            <a:r>
              <a:rPr lang="en-US" sz="2000" i="1" dirty="0"/>
              <a:t>Example: A “Drivable” interface ensures the Car class has a “drive” method.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7030A0"/>
                </a:solidFill>
              </a:rPr>
              <a:t>Component: </a:t>
            </a:r>
            <a:r>
              <a:rPr lang="en-US" sz="2000" dirty="0"/>
              <a:t>A piece of the system.</a:t>
            </a:r>
          </a:p>
          <a:p>
            <a:pPr algn="just">
              <a:lnSpc>
                <a:spcPct val="200000"/>
              </a:lnSpc>
            </a:pPr>
            <a:r>
              <a:rPr lang="en-US" sz="2000" i="1" dirty="0"/>
              <a:t>Example: A “Payment” component handles all payment processing.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7030A0"/>
                </a:solidFill>
              </a:rPr>
              <a:t>Node: </a:t>
            </a:r>
            <a:r>
              <a:rPr lang="en-US" sz="2000" dirty="0"/>
              <a:t>Picture a computer that runs an app. This computer (or server) is a "Node" where the software is working.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Example, a "Database Server" node stores all the app's information.</a:t>
            </a:r>
            <a:endParaRPr lang="en-IN" sz="2000" i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A71D-AC6E-D96D-9E4B-87C791B86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63" y="1090641"/>
            <a:ext cx="1632857" cy="1656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D4D3A-06FA-6D2F-4D98-7F691B550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763" y="3231051"/>
            <a:ext cx="1614197" cy="1724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60AE3-E396-A8E6-71B1-A9D8D4AB2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763" y="5508917"/>
            <a:ext cx="1446243" cy="1190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1BF889-7521-E650-5E9F-C62AFEAAE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265" y="3092839"/>
            <a:ext cx="2155372" cy="8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2859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44" y="69542"/>
            <a:ext cx="11202955" cy="714652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The pipeline dashboard looks like this </a:t>
            </a:r>
            <a:r>
              <a:rPr lang="en-US" sz="1800" dirty="0">
                <a:sym typeface="Wingdings" panose="05000000000000000000" pitchFamily="2" charset="2"/>
              </a:rPr>
              <a:t> scroll to build triggers -&gt; select build periodically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449A1-47B4-9953-6CD2-04AF0A28C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02"/>
          <a:stretch/>
        </p:blipFill>
        <p:spPr>
          <a:xfrm>
            <a:off x="0" y="861134"/>
            <a:ext cx="12192000" cy="59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892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37" y="131684"/>
            <a:ext cx="10356980" cy="1519561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Click on schedule to know more about how to build periodically</a:t>
            </a:r>
            <a:br>
              <a:rPr lang="en-US" sz="1800" dirty="0"/>
            </a:br>
            <a:r>
              <a:rPr lang="en-US" sz="1600" b="0" i="0" dirty="0">
                <a:effectLst/>
                <a:latin typeface="Consolas" panose="020B0609020204030204" pitchFamily="49" charset="0"/>
              </a:rPr>
              <a:t>"Build Periodically" refers to a feature that allows you to schedule and automate the execution of a build job at regular intervals. It's a way to ensure that certain tasks, such as compiling code, running tests, or deploying software, are performed automatically and on a recurring basis.</a:t>
            </a:r>
            <a:endParaRPr lang="en-IN" sz="1800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CD37D-DD04-B2CD-759C-04C2A842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95" b="6322"/>
          <a:stretch/>
        </p:blipFill>
        <p:spPr>
          <a:xfrm>
            <a:off x="0" y="1651246"/>
            <a:ext cx="12192000" cy="52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863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722" y="314612"/>
            <a:ext cx="10412964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highlighted text helps us to build / trigger every 15 min i.e. for every 15 min it will trigger the build automatically even if there are no changes in the project.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00A58-D2D3-CFD9-D5CD-F4565443A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1145218"/>
            <a:ext cx="12192000" cy="57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138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890" y="314612"/>
            <a:ext cx="10559254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highlighted text helps us to build / trigger every Min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619F8-B3FA-AD6B-BE74-442502AB7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02"/>
          <a:stretch/>
        </p:blipFill>
        <p:spPr>
          <a:xfrm>
            <a:off x="0" y="1278384"/>
            <a:ext cx="12192000" cy="55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4139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8" y="314612"/>
            <a:ext cx="11203066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Scroll down and go to pipeline and paste the script here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FF410-F719-44E0-58D8-080E516A8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1269506"/>
            <a:ext cx="12192000" cy="5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7518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682" y="314612"/>
            <a:ext cx="10988462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Apply and save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EBE02-D854-048A-6BB2-3558620CC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1136342"/>
            <a:ext cx="12192000" cy="57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9418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44" y="314612"/>
            <a:ext cx="11091099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Click on build now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2D62F-4E3D-BC1F-188A-556B54D98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1116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68" y="314612"/>
            <a:ext cx="11175075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build is successful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C73B7-5828-FCCD-985D-FB4B26403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1029264"/>
            <a:ext cx="12192000" cy="58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3747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68" y="314612"/>
            <a:ext cx="11175075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I changed my code in GitHub as shown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25F63-1785-4BE8-A86D-7A0A99C8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8756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84" y="314612"/>
            <a:ext cx="11109760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Commit the changes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9918-D823-81FA-B6C3-85334C50B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1029264"/>
            <a:ext cx="12192000" cy="58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6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Behavioral Things (How the system acts)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44759" y="1224165"/>
            <a:ext cx="11123643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These represent the dynamic aspects of a system. They show how the system behaves and changes over time.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Interaction: </a:t>
            </a:r>
            <a:r>
              <a:rPr lang="en-US" sz="2400" dirty="0"/>
              <a:t>Shows messages exchanged between parts.</a:t>
            </a:r>
          </a:p>
          <a:p>
            <a:pPr algn="just">
              <a:lnSpc>
                <a:spcPct val="200000"/>
              </a:lnSpc>
            </a:pPr>
            <a:r>
              <a:rPr lang="en-US" sz="2400" i="1" dirty="0"/>
              <a:t>Example: A customer asks for products; the system responds.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State Machine: </a:t>
            </a:r>
            <a:r>
              <a:rPr lang="en-US" sz="2400" dirty="0"/>
              <a:t>Represents different stages an object can be in.</a:t>
            </a:r>
          </a:p>
          <a:p>
            <a:pPr algn="just">
              <a:lnSpc>
                <a:spcPct val="200000"/>
              </a:lnSpc>
            </a:pPr>
            <a:r>
              <a:rPr lang="en-US" sz="2400" i="1" dirty="0"/>
              <a:t>Example: A door can be “Open” or “Closed”.</a:t>
            </a:r>
            <a:endParaRPr lang="en-IN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69EDD-17A3-25EC-091A-96C4A4CD1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40" y="4980117"/>
            <a:ext cx="2090057" cy="1280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C10DC-3D69-C981-846A-2B12F2AC4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668" y="2148372"/>
            <a:ext cx="1539551" cy="22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7221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0" y="314612"/>
            <a:ext cx="11147083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Even if we do changes or not, every minute a new build is triggered as shown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52916-DAC7-E9DA-AACE-9595900B8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1145218"/>
            <a:ext cx="12192000" cy="57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4827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A2CB-6587-364A-9E6B-CE5D5BA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053" y="314612"/>
            <a:ext cx="10403634" cy="71465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This is how it automatically builds </a:t>
            </a:r>
            <a:r>
              <a:rPr lang="en-US" sz="1800" dirty="0">
                <a:sym typeface="Wingdings" panose="05000000000000000000" pitchFamily="2" charset="2"/>
              </a:rPr>
              <a:t> but let's leave it H/15 * * * * (to trigger every 15 min) or H * * 3 * (to trigger every 3 months)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B494-BACC-2E73-D701-A4516949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E9974-7996-B26A-729D-109DDEE5B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4152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(21CC502PC)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61820" y="3078480"/>
            <a:ext cx="9144000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UNIT - 4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CONTAINERIZATION TOOLS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INSTALLATION OF DOCKER, MINIKUBE, ACCOUNT CREATION IN DOCKERHUB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AD1A-4B58-47C7-AF60-0B5AED105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INSTALLATION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C059A-E9C0-405C-AEC2-BC67EAB5E0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SYSTEM REQUIREMENTS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484595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9CD3-7D2F-436A-9CB1-A5DEE128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286605"/>
            <a:ext cx="7543800" cy="856396"/>
          </a:xfrm>
        </p:spPr>
        <p:txBody>
          <a:bodyPr>
            <a:normAutofit/>
          </a:bodyPr>
          <a:lstStyle/>
          <a:p>
            <a:r>
              <a:rPr lang="en-US" sz="2800" dirty="0"/>
              <a:t>Download the docker from the link as shown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CA9D0-3350-455A-9D8C-43C8B5D4D4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780" y="1143001"/>
            <a:ext cx="10916816" cy="52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5920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EE0-6F72-42B2-81DA-9A7C6ED6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286605"/>
            <a:ext cx="7543800" cy="70230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Click on the following link to download the executable file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73BED-8350-4B7B-A3DF-3B9B51F54F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392" y="1194318"/>
            <a:ext cx="10851501" cy="52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310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8153-6EDB-48DC-AC4F-FF6CA8B2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40133"/>
            <a:ext cx="8839200" cy="780196"/>
          </a:xfrm>
        </p:spPr>
        <p:txBody>
          <a:bodyPr>
            <a:noAutofit/>
          </a:bodyPr>
          <a:lstStyle/>
          <a:p>
            <a:r>
              <a:rPr lang="en-US" sz="2800" dirty="0"/>
              <a:t>Type </a:t>
            </a:r>
            <a:r>
              <a:rPr lang="en-US" sz="2800" dirty="0" err="1"/>
              <a:t>winver</a:t>
            </a:r>
            <a:r>
              <a:rPr lang="en-US" sz="2800" dirty="0"/>
              <a:t> in Run to check the prerequisites - OS version-Windows 10 pro preferably</a:t>
            </a:r>
            <a:endParaRPr lang="en-I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26D5FB-2347-4AB4-B293-8DBBC707E214}"/>
                  </a:ext>
                </a:extLst>
              </p14:cNvPr>
              <p14:cNvContentPartPr/>
              <p14:nvPr/>
            </p14:nvContentPartPr>
            <p14:xfrm>
              <a:off x="-2347296" y="251647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26D5FB-2347-4AB4-B293-8DBBC707E2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56296" y="250747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6A2E20B-F54E-46FF-B4C4-9CA8BCA777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118" y="1110343"/>
            <a:ext cx="10832480" cy="53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2091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15BEA7-4BAC-4E18-BE31-EA01C79B74D3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Make sure Virtualization is enabled in the system, we can check it in task manager as shown</a:t>
            </a:r>
            <a:endParaRPr lang="en-IN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CFC19-2CE8-4CEB-9BAE-994EADF6DD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409" y="979130"/>
            <a:ext cx="10468946" cy="56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5044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B0A335-1DC7-4377-B5FE-8C78A9891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772" y="754613"/>
            <a:ext cx="10804849" cy="58421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3FC3474-399F-4EE3-ADFB-60BC15DFFA84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Click on turn windows features on or off in start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610608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A6E7C-063D-4C72-B88F-1650CBB1A5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60" y="938816"/>
            <a:ext cx="10235680" cy="58421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995569-CCA3-47CF-804B-7933C96FBAA3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Make sure to check the Virtual Machine Platform and Windows subsystem for Linux checkboxes and click ok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5375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41" y="246787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Grouping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44759" y="1224165"/>
            <a:ext cx="11123643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These help organize and group various elements in a system.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Package:</a:t>
            </a:r>
            <a:r>
              <a:rPr lang="en-US" sz="2400" dirty="0"/>
              <a:t> Groups related elements (like classes or interfaces) into a logical collection.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i="1" dirty="0"/>
              <a:t>Example: A "User Management" package can contain classes for users, roles, and permissions.</a:t>
            </a:r>
            <a:endParaRPr lang="en-IN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FFFC7-DE26-D334-BE31-733209570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404" y="4476070"/>
            <a:ext cx="2416629" cy="16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254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85627B-A787-4148-9D84-E856913C03F3}"/>
              </a:ext>
            </a:extLst>
          </p:cNvPr>
          <p:cNvSpPr txBox="1">
            <a:spLocks/>
          </p:cNvSpPr>
          <p:nvPr/>
        </p:nvSpPr>
        <p:spPr>
          <a:xfrm>
            <a:off x="1676400" y="240133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Download Docker for Windows</a:t>
            </a:r>
            <a:endParaRPr lang="en-IN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00F262-76FB-4157-91FB-573AD189DE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061" y="933061"/>
            <a:ext cx="10627567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8085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8DF630-0FBF-4090-9B4D-9355F849DCF9}"/>
              </a:ext>
            </a:extLst>
          </p:cNvPr>
          <p:cNvSpPr txBox="1">
            <a:spLocks/>
          </p:cNvSpPr>
          <p:nvPr/>
        </p:nvSpPr>
        <p:spPr>
          <a:xfrm>
            <a:off x="1676400" y="286605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Double click the executable file and click ok as shown, make sure the following check boxes are selected</a:t>
            </a:r>
            <a:endParaRPr lang="en-IN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A67918-8569-475F-80D8-3FB068AAD8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804" y="1295400"/>
            <a:ext cx="11038113" cy="49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8286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0A762F-05F5-4CC1-ABB0-EE46133A83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739" y="745282"/>
            <a:ext cx="10655559" cy="58794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B09289-BEE3-458E-B146-09BED6F1DB36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download has started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5156767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422D24-56AB-4B6F-92EC-98B022B662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473" y="857250"/>
            <a:ext cx="10804849" cy="54315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4E1FC1B-342B-4EE3-8302-29A0B742922A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Click on close and log out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5102959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375D-778C-49B5-8DAF-7D69832C49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51" y="857249"/>
            <a:ext cx="10840616" cy="534760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FF6E41-13D2-4B83-93D6-E499A9B973AE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Accept the </a:t>
            </a:r>
            <a:r>
              <a:rPr lang="en-US" sz="2800" dirty="0" err="1"/>
              <a:t>licence</a:t>
            </a:r>
            <a:r>
              <a:rPr lang="en-US" sz="2800" dirty="0"/>
              <a:t> -&gt; click Accept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5444097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D65E7-72E6-4507-AE08-06DF48CE20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99" y="780661"/>
            <a:ext cx="10798629" cy="56854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837AA1-5400-43A0-883F-6961916D2963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local Docker Hub is created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2294546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24D26B-7B78-4ED6-8E12-907789C6E904}"/>
              </a:ext>
            </a:extLst>
          </p:cNvPr>
          <p:cNvSpPr txBox="1"/>
          <p:nvPr/>
        </p:nvSpPr>
        <p:spPr>
          <a:xfrm>
            <a:off x="2895600" y="15240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1CA5-BB14-4873-894F-AD46870BB5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96" y="857250"/>
            <a:ext cx="10888824" cy="52822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9EFDAE-787B-4EA5-A812-83E351A35B09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Download WSL2 as shown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4622242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B7F729-6761-4CCA-828C-7F5894581D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27" y="857250"/>
            <a:ext cx="10764416" cy="57115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5F76E-BBC7-42B1-829F-9680572B8ED8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Double click the executable file and click next as shown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8143376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C6323-836F-4F62-8B13-8CEC5359E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159" y="857249"/>
            <a:ext cx="11056776" cy="53755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89352B-605B-4E78-9987-CD1211C356EF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Installation of WSL2 begins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0655935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CF509-B842-486B-874E-8F128729EA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889" y="908568"/>
            <a:ext cx="10801739" cy="54549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86E05E-D1EE-4859-8568-B5C1EC8C7DAC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Once the installation is completed click on Finish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17192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41" y="246787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Annotational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44759" y="1224165"/>
            <a:ext cx="11123643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These provide additional information or notes. Extra notes or comments on the design.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Annotation: </a:t>
            </a:r>
            <a:r>
              <a:rPr lang="en-US" sz="2400" dirty="0"/>
              <a:t>Comments or constraints that provide further explanation.</a:t>
            </a:r>
            <a:br>
              <a:rPr lang="en-US" sz="2400" dirty="0"/>
            </a:br>
            <a:r>
              <a:rPr lang="en-US" sz="2400" i="1" dirty="0"/>
              <a:t>Example: A comment on a class diagram explaining why a certain method is important.</a:t>
            </a:r>
            <a:endParaRPr lang="en-IN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B5A54-2805-A68A-8F4C-3962136B0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33" y="4237945"/>
            <a:ext cx="2967134" cy="20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3949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8C481-EB1B-437B-B6B7-F6B4538613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67" y="1035698"/>
            <a:ext cx="11159413" cy="50851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4471E99-4B60-46F8-9151-44B7B04B220C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Open Windows </a:t>
            </a:r>
            <a:r>
              <a:rPr lang="en-US" sz="2800" dirty="0" err="1"/>
              <a:t>Powershell</a:t>
            </a:r>
            <a:r>
              <a:rPr lang="en-US" sz="2800" dirty="0"/>
              <a:t> as shown from Start</a:t>
            </a:r>
            <a:endParaRPr lang="en-IN" sz="2800" dirty="0"/>
          </a:p>
          <a:p>
            <a:r>
              <a:rPr lang="en-US" sz="2800" dirty="0"/>
              <a:t>, Run as administrator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4884723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5CE37-06C5-48EC-A9D1-BA00E3688A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3609" y="1184988"/>
            <a:ext cx="9753598" cy="43853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AD685D7-5938-4405-B94B-B0EF2625C766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Type the following command, to set WSL as default version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960370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E727F-6505-4B82-A29B-0BE6BD0FBA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29" y="587829"/>
            <a:ext cx="10291665" cy="60275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720E3F-2A99-4740-BBF2-9435B2081BCD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Now we can start the Docker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5020087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DD075-43DC-41F7-B768-8708836C51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673" y="1143000"/>
            <a:ext cx="10627567" cy="55377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2D7F7DA-48B6-49FD-BC45-8BD3FA3EC236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Click on hub.docker.com and signup as shown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7741520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F3919A-2CBA-4C71-A790-38C82D957A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22" y="727788"/>
            <a:ext cx="10571584" cy="57103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811D482-1245-4717-8EE2-F88A3513481F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Sign In into Docker Hub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39495980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951861-59AE-434A-8D32-5DBD41239C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763" y="671804"/>
            <a:ext cx="10814180" cy="548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D34A0-4C77-4049-994C-F03E01C01B3D}"/>
              </a:ext>
            </a:extLst>
          </p:cNvPr>
          <p:cNvSpPr txBox="1"/>
          <p:nvPr/>
        </p:nvSpPr>
        <p:spPr>
          <a:xfrm>
            <a:off x="1752600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personal-&gt; continue with free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6092728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2ED55-8048-44EA-94D9-C8A492C5B7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690465"/>
            <a:ext cx="10580914" cy="572899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795724-2D20-4E8B-8075-479CB22096E3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 to </a:t>
            </a:r>
            <a:r>
              <a:rPr lang="en-US" sz="2800" dirty="0" err="1"/>
              <a:t>gmail</a:t>
            </a:r>
            <a:r>
              <a:rPr lang="en-US" sz="2800" dirty="0"/>
              <a:t> and verify your account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781652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AABEC-8E60-4B39-B545-C7127E2F23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385" y="774441"/>
            <a:ext cx="10450284" cy="57943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BF452C-08F0-4231-87A4-056D00439D1F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 have successfully logged in into the </a:t>
            </a:r>
            <a:r>
              <a:rPr lang="en-US" sz="2800" dirty="0" err="1"/>
              <a:t>DockerHub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0897340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4FE70F-CDAB-416B-8757-D28D481C00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086" y="1119673"/>
            <a:ext cx="10664890" cy="52624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735A472-96D2-4D70-9E04-CFB10528D4CA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As of now, there are no containers and Images in Docker Hub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6295187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65F5D-43C8-4FD2-8EFB-14B661797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576" y="1250302"/>
            <a:ext cx="9731828" cy="48612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33FD20B-8A01-4F80-9246-8AD690DA538E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Working with Docker -&gt; First check whether docker installed by command </a:t>
            </a:r>
          </a:p>
          <a:p>
            <a:r>
              <a:rPr lang="en-US" sz="2400" dirty="0"/>
              <a:t>&gt; docker -v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0711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41" y="246787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Relationships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44759" y="850940"/>
            <a:ext cx="11123643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/>
              <a:t>These define how different "things" are connected or interact with each other.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7030A0"/>
                </a:solidFill>
              </a:rPr>
              <a:t>Dependency: </a:t>
            </a:r>
            <a:r>
              <a:rPr lang="en-US" sz="2000" dirty="0"/>
              <a:t>One element depends on another.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Symbol: </a:t>
            </a:r>
          </a:p>
          <a:p>
            <a:pPr algn="just">
              <a:lnSpc>
                <a:spcPct val="200000"/>
              </a:lnSpc>
            </a:pPr>
            <a:endParaRPr lang="en-US" sz="20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Example: A "Car" class depends on an "Engine" class to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669F7-70D3-CC72-0030-0D96DCD18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43" y="2108037"/>
            <a:ext cx="2656114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45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0A97-5209-DDEC-4FA0-D87378BC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3" y="2286000"/>
            <a:ext cx="10972800" cy="1143000"/>
          </a:xfrm>
        </p:spPr>
        <p:txBody>
          <a:bodyPr/>
          <a:lstStyle/>
          <a:p>
            <a:r>
              <a:rPr lang="en-US" dirty="0"/>
              <a:t>MINIKUBE INSTALLATION</a:t>
            </a:r>
            <a:endParaRPr lang="en-IN" dirty="0"/>
          </a:p>
        </p:txBody>
      </p:sp>
      <p:pic>
        <p:nvPicPr>
          <p:cNvPr id="3074" name="Picture 2" descr="Minikube - Rapid Dev &amp; Testing for Kubernetes - The Couchbase Blog">
            <a:extLst>
              <a:ext uri="{FF2B5EF4-FFF2-40B4-BE49-F238E27FC236}">
                <a16:creationId xmlns:a16="http://schemas.microsoft.com/office/drawing/2014/main" id="{A9CC54DD-65E8-94A0-285E-3085EAB1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4114801"/>
            <a:ext cx="40195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04463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EE0-6F72-42B2-81DA-9A7C6ED6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86605"/>
            <a:ext cx="8839200" cy="70230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Search for </a:t>
            </a:r>
            <a:r>
              <a:rPr lang="en-US" sz="2800" dirty="0" err="1"/>
              <a:t>Minikube</a:t>
            </a:r>
            <a:r>
              <a:rPr lang="en-US" sz="2800" dirty="0"/>
              <a:t> install in Google </a:t>
            </a:r>
            <a:r>
              <a:rPr lang="en-US" sz="2800" dirty="0">
                <a:sym typeface="Wingdings" panose="05000000000000000000" pitchFamily="2" charset="2"/>
              </a:rPr>
              <a:t> Open the official Website 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EA838-6E95-EC23-0DD2-C328A07ABC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03649"/>
            <a:ext cx="12192000" cy="56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8881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AE52-469C-F725-DD1F-DA343802C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ADE7-ECA3-9115-587E-D6A31C45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86605"/>
            <a:ext cx="8839200" cy="70230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Make sure the following options are highlighted and click on latest release to download the executable file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48A06-3A8D-7BC0-FFBB-16606AA438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093" y="1285664"/>
            <a:ext cx="10842171" cy="528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6618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8153-6EDB-48DC-AC4F-FF6CA8B2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40133"/>
            <a:ext cx="8839200" cy="780196"/>
          </a:xfrm>
        </p:spPr>
        <p:txBody>
          <a:bodyPr>
            <a:no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minikube</a:t>
            </a:r>
            <a:r>
              <a:rPr lang="en-US" sz="2800" dirty="0"/>
              <a:t>-installer is downloaded successfully</a:t>
            </a:r>
            <a:endParaRPr lang="en-I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26D5FB-2347-4AB4-B293-8DBBC707E214}"/>
                  </a:ext>
                </a:extLst>
              </p14:cNvPr>
              <p14:cNvContentPartPr/>
              <p14:nvPr/>
            </p14:nvContentPartPr>
            <p14:xfrm>
              <a:off x="-2347296" y="251647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26D5FB-2347-4AB4-B293-8DBBC707E2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56296" y="250747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FE0F95-9024-73D4-6BC9-62C0B3A1B3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465" y="1219200"/>
            <a:ext cx="10842172" cy="53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1910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15BEA7-4BAC-4E18-BE31-EA01C79B74D3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Select the language preferable English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3962A-9B08-A00C-0ACA-A9F1554E78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433" y="522514"/>
            <a:ext cx="10702211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3411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3FC3474-399F-4EE3-ADFB-60BC15DFFA84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Click on Next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8662A-E1BB-0DE2-E85D-8B8F7815A8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587" y="788436"/>
            <a:ext cx="10888825" cy="52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4269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995569-CCA3-47CF-804B-7933C96FBAA3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Agree the </a:t>
            </a:r>
            <a:r>
              <a:rPr lang="en-US" sz="2800" dirty="0" err="1"/>
              <a:t>licence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A2A86-9317-90EA-A2F4-CA35B45620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086" y="612709"/>
            <a:ext cx="10618236" cy="58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8583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85627B-A787-4148-9D84-E856913C03F3}"/>
              </a:ext>
            </a:extLst>
          </p:cNvPr>
          <p:cNvSpPr txBox="1">
            <a:spLocks/>
          </p:cNvSpPr>
          <p:nvPr/>
        </p:nvSpPr>
        <p:spPr>
          <a:xfrm>
            <a:off x="1676400" y="240133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Installation is successfully completed, Click on Next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EE53-8A23-8DDF-3EE2-6D0D59A618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23" y="1219199"/>
            <a:ext cx="10739534" cy="55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5062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8DF630-0FBF-4090-9B4D-9355F849DCF9}"/>
              </a:ext>
            </a:extLst>
          </p:cNvPr>
          <p:cNvSpPr txBox="1">
            <a:spLocks/>
          </p:cNvSpPr>
          <p:nvPr/>
        </p:nvSpPr>
        <p:spPr>
          <a:xfrm>
            <a:off x="1676400" y="286605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For learning purpose, </a:t>
            </a:r>
            <a:r>
              <a:rPr lang="en-US" sz="2800" dirty="0" err="1"/>
              <a:t>Minikube</a:t>
            </a:r>
            <a:r>
              <a:rPr lang="en-US" sz="2800" dirty="0"/>
              <a:t> version is sufficient, click on Finish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FF07C-C790-C81A-2078-A63C7E0AD0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27" y="1219199"/>
            <a:ext cx="10972800" cy="522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6544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B09289-BEE3-458E-B146-09BED6F1DB36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After the installation, we will now get access to cluster, the two commands as displayed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065FC-0C3F-D7BB-5EDA-F0A25B5EAA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118" y="961053"/>
            <a:ext cx="10692882" cy="52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8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41" y="246787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Relationships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44759" y="850940"/>
            <a:ext cx="11123643" cy="492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7030A0"/>
                </a:solidFill>
              </a:rPr>
              <a:t>Association: </a:t>
            </a:r>
            <a:r>
              <a:rPr lang="en-US" sz="2000" dirty="0"/>
              <a:t>A general connection between two things (often called objects or classes)..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Example: A teacher teaches a student, and a student learns from a teacher.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Symbol: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An "Order" depends on a "Product" to exist because an order is placed for products.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 "Doctor" can treat many "Patients," and a "Patient" can see many different "Doctors." Both have a connection (doctor-patient relationship), but they can exist separately.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88E862-5537-DBC6-05CB-68FADFA63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328" y="3310011"/>
            <a:ext cx="225033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77503-276D-6C86-240E-3E8A72CBD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593" y="5727441"/>
            <a:ext cx="217034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31999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4E1FC1B-342B-4EE3-8302-29A0B742922A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Copy the first command as shown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8A186-CDC1-5223-9E4D-1EC2997CF0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731" y="857250"/>
            <a:ext cx="10627567" cy="52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9210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FFF6E41-13D2-4B83-93D6-E499A9B973AE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Open the command prompt and paste the command as shown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66DD4-E48E-947B-B612-26852F5DD4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193" y="1119673"/>
            <a:ext cx="11206064" cy="46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5182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FFF6E41-13D2-4B83-93D6-E499A9B973AE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Sometimes it gives an error saying, internal command, in that case we need to set the path in environmental variables, firstly copy the </a:t>
            </a:r>
            <a:r>
              <a:rPr lang="en-US" sz="2400" dirty="0" err="1"/>
              <a:t>minikube</a:t>
            </a:r>
            <a:r>
              <a:rPr lang="en-US" sz="2400" dirty="0"/>
              <a:t> path as shown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2A921-0E7C-6A5B-B80E-46999CFC14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845" y="1219199"/>
            <a:ext cx="11150082" cy="47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8008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FFF6E41-13D2-4B83-93D6-E499A9B973AE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Open Environmental variables-&gt;</a:t>
            </a:r>
            <a:r>
              <a:rPr lang="en-US" sz="2800" dirty="0" err="1"/>
              <a:t>Doubleclick</a:t>
            </a:r>
            <a:r>
              <a:rPr lang="en-US" sz="2800" dirty="0"/>
              <a:t> path in System variables and paste the copied path as shown-&gt;click Ok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80B57-0BFE-B412-D1F0-0D1E337A7A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804" y="1219199"/>
            <a:ext cx="10720874" cy="54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450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837AA1-5400-43A0-883F-6961916D2963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Restart the command prompt and type the </a:t>
            </a:r>
            <a:r>
              <a:rPr lang="en-US" sz="2800" dirty="0" err="1"/>
              <a:t>minikube</a:t>
            </a:r>
            <a:r>
              <a:rPr lang="en-US" sz="2800" dirty="0"/>
              <a:t> start command again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7A8E2-F360-310C-CF2A-3EF929BF5E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481" y="857250"/>
            <a:ext cx="10664889" cy="54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3292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F2749-527F-78D5-BE73-561880E6B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32B80F-66A4-B560-594B-46282F410E9C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Check if </a:t>
            </a:r>
            <a:r>
              <a:rPr lang="en-US" sz="2800" dirty="0" err="1"/>
              <a:t>minikube</a:t>
            </a:r>
            <a:r>
              <a:rPr lang="en-US" sz="2800" dirty="0"/>
              <a:t> is successfully running using a command </a:t>
            </a:r>
            <a:r>
              <a:rPr lang="en-US" sz="2800" dirty="0" err="1"/>
              <a:t>minikube</a:t>
            </a:r>
            <a:r>
              <a:rPr lang="en-US" sz="2800" dirty="0"/>
              <a:t> status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75521-E963-657B-ABA4-3B5D0C46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59" r="55689" b="6258"/>
          <a:stretch/>
        </p:blipFill>
        <p:spPr>
          <a:xfrm>
            <a:off x="861527" y="1586205"/>
            <a:ext cx="10129934" cy="41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7721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0D5D-AF0E-4DB7-D414-5E96B822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EFCEE9-52C6-CC54-B864-8ABBE281C64B}"/>
              </a:ext>
            </a:extLst>
          </p:cNvPr>
          <p:cNvSpPr txBox="1">
            <a:spLocks/>
          </p:cNvSpPr>
          <p:nvPr/>
        </p:nvSpPr>
        <p:spPr>
          <a:xfrm>
            <a:off x="1676400" y="77054"/>
            <a:ext cx="8839200" cy="780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If </a:t>
            </a:r>
            <a:r>
              <a:rPr lang="en-US" sz="2800" dirty="0" err="1"/>
              <a:t>minikube</a:t>
            </a:r>
            <a:r>
              <a:rPr lang="en-US" sz="2800" dirty="0"/>
              <a:t> is not in use, make sure to stop the service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674FE-E870-8FE6-6836-10E017B3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7" t="3298" r="40645" b="54552"/>
          <a:stretch/>
        </p:blipFill>
        <p:spPr>
          <a:xfrm>
            <a:off x="403123" y="1268361"/>
            <a:ext cx="10844979" cy="40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37825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377</a:t>
            </a:fld>
            <a:endParaRPr spc="-34" dirty="0"/>
          </a:p>
        </p:txBody>
      </p:sp>
      <p:sp>
        <p:nvSpPr>
          <p:cNvPr id="4" name="object 4"/>
          <p:cNvSpPr txBox="1"/>
          <p:nvPr/>
        </p:nvSpPr>
        <p:spPr>
          <a:xfrm>
            <a:off x="5012920" y="860246"/>
            <a:ext cx="2158711" cy="804678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endParaRPr sz="1023">
              <a:latin typeface="Times New Roman"/>
              <a:cs typeface="Times New Roman"/>
            </a:endParaRPr>
          </a:p>
          <a:p>
            <a:pPr marL="1299"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23">
              <a:latin typeface="Times New Roman"/>
              <a:cs typeface="Times New Roman"/>
            </a:endParaRPr>
          </a:p>
          <a:p>
            <a:pPr>
              <a:spcBef>
                <a:spcPts val="266"/>
              </a:spcBef>
            </a:pPr>
            <a:endParaRPr sz="1023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23" b="1" dirty="0">
                <a:latin typeface="Times New Roman"/>
                <a:cs typeface="Times New Roman"/>
              </a:rPr>
              <a:t>DOCKER</a:t>
            </a:r>
            <a:r>
              <a:rPr sz="1023" b="1" spc="3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CLI</a:t>
            </a:r>
            <a:r>
              <a:rPr sz="1023" b="1" spc="7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COMMANDS-</a:t>
            </a:r>
            <a:r>
              <a:rPr sz="1023" b="1" spc="-48" dirty="0">
                <a:latin typeface="Times New Roman"/>
                <a:cs typeface="Times New Roman"/>
              </a:rPr>
              <a:t>PART-</a:t>
            </a:r>
            <a:r>
              <a:rPr sz="1023" b="1" spc="-34" dirty="0">
                <a:latin typeface="Times New Roman"/>
                <a:cs typeface="Times New Roman"/>
              </a:rPr>
              <a:t>1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1089" y="1846464"/>
            <a:ext cx="3765406" cy="119788"/>
          </a:xfrm>
          <a:prstGeom prst="rect">
            <a:avLst/>
          </a:prstGeom>
          <a:ln w="4571">
            <a:solidFill>
              <a:srgbClr val="000000"/>
            </a:solidFill>
          </a:ln>
        </p:spPr>
        <p:txBody>
          <a:bodyPr vert="horz" wrap="square" lIns="0" tIns="4330" rIns="0" bIns="0" rtlCol="0">
            <a:spAutoFit/>
          </a:bodyPr>
          <a:lstStyle/>
          <a:p>
            <a:pPr marL="45459">
              <a:spcBef>
                <a:spcPts val="34"/>
              </a:spcBef>
            </a:pP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r>
              <a:rPr sz="750" b="1" spc="-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750" b="1" spc="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750" b="1" spc="4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750" b="1" spc="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document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0981" y="2133144"/>
            <a:ext cx="8544232" cy="3375014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latin typeface="Times New Roman"/>
                <a:cs typeface="Times New Roman"/>
              </a:rPr>
              <a:t>Understanding</a:t>
            </a:r>
            <a:r>
              <a:rPr sz="886" b="1" spc="24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Docker</a:t>
            </a:r>
            <a:r>
              <a:rPr sz="886" b="1" spc="20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and</a:t>
            </a:r>
            <a:r>
              <a:rPr sz="886" b="1" spc="20" dirty="0">
                <a:latin typeface="Times New Roman"/>
                <a:cs typeface="Times New Roman"/>
              </a:rPr>
              <a:t> </a:t>
            </a:r>
            <a:r>
              <a:rPr sz="886" b="1" spc="-14" dirty="0">
                <a:latin typeface="Times New Roman"/>
                <a:cs typeface="Times New Roman"/>
              </a:rPr>
              <a:t>Redis</a:t>
            </a:r>
            <a:endParaRPr sz="886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886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What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is </a:t>
            </a:r>
            <a:r>
              <a:rPr sz="852" b="1" spc="-7" dirty="0">
                <a:latin typeface="Times New Roman"/>
                <a:cs typeface="Times New Roman"/>
              </a:rPr>
              <a:t>Docker?</a:t>
            </a:r>
            <a:endParaRPr sz="852" dirty="0">
              <a:latin typeface="Times New Roman"/>
              <a:cs typeface="Times New Roman"/>
            </a:endParaRPr>
          </a:p>
          <a:p>
            <a:pPr marL="8659" marR="7793">
              <a:lnSpc>
                <a:spcPct val="147300"/>
              </a:lnSpc>
              <a:spcBef>
                <a:spcPts val="937"/>
              </a:spcBef>
            </a:pP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tool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makes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applications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easy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by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packaging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everything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(code,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libraries, </a:t>
            </a:r>
            <a:r>
              <a:rPr sz="750" dirty="0">
                <a:latin typeface="Times New Roman"/>
                <a:cs typeface="Times New Roman"/>
              </a:rPr>
              <a:t>tools)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into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containers.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marR="3464" indent="-146768">
              <a:lnSpc>
                <a:spcPct val="147300"/>
              </a:lnSpc>
              <a:spcBef>
                <a:spcPts val="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Containers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are like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lightweight</a:t>
            </a:r>
            <a:r>
              <a:rPr sz="750" b="1" spc="1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virtual</a:t>
            </a:r>
            <a:r>
              <a:rPr sz="750" b="1" spc="1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machines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but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more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efficient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because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they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share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host’s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resources.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  <a:buFont typeface="Symbol"/>
              <a:buChar char="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What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is </a:t>
            </a:r>
            <a:r>
              <a:rPr sz="852" b="1" spc="-7" dirty="0">
                <a:latin typeface="Times New Roman"/>
                <a:cs typeface="Times New Roman"/>
              </a:rPr>
              <a:t>Redis?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92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(Remote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Dictionary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Server)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is: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super-fast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database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stores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data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memory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(not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disk).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3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Commonly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used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for: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Caching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Storing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temporary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data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quick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access.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Real-time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applications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Like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live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chat,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analytics,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leaderboards.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Data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structures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supports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lists,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hashes,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sets,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more.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70"/>
              </a:spcBef>
              <a:buFont typeface="Courier New"/>
              <a:buChar char="o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Example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Save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data: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key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614" dirty="0">
                <a:latin typeface="Courier New"/>
                <a:cs typeface="Courier New"/>
              </a:rPr>
              <a:t>"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name</a:t>
            </a:r>
            <a:r>
              <a:rPr sz="614" dirty="0">
                <a:latin typeface="Courier New"/>
                <a:cs typeface="Courier New"/>
              </a:rPr>
              <a:t>"</a:t>
            </a:r>
            <a:r>
              <a:rPr sz="614" spc="-139" dirty="0"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value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614" spc="-7" dirty="0">
                <a:latin typeface="Courier New"/>
                <a:cs typeface="Courier New"/>
              </a:rPr>
              <a:t>"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Alice</a:t>
            </a:r>
            <a:r>
              <a:rPr sz="614" spc="-7" dirty="0">
                <a:latin typeface="Courier New"/>
                <a:cs typeface="Courier New"/>
              </a:rPr>
              <a:t>"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91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Retrieve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data: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Ask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614" dirty="0">
                <a:latin typeface="Courier New"/>
                <a:cs typeface="Courier New"/>
              </a:rPr>
              <a:t>"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name</a:t>
            </a:r>
            <a:r>
              <a:rPr sz="614" dirty="0">
                <a:latin typeface="Courier New"/>
                <a:cs typeface="Courier New"/>
              </a:rPr>
              <a:t>"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give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614" dirty="0">
                <a:latin typeface="Courier New"/>
                <a:cs typeface="Courier New"/>
              </a:rPr>
              <a:t>"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Alice</a:t>
            </a:r>
            <a:r>
              <a:rPr sz="614" dirty="0">
                <a:latin typeface="Courier New"/>
                <a:cs typeface="Courier New"/>
              </a:rPr>
              <a:t>"</a:t>
            </a:r>
            <a:r>
              <a:rPr sz="614" spc="-147" dirty="0">
                <a:latin typeface="Courier New"/>
                <a:cs typeface="Courier New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instantly.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378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49" y="569312"/>
            <a:ext cx="3689639" cy="929665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Setting</a:t>
            </a:r>
            <a:r>
              <a:rPr sz="886" b="1" u="sng" spc="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Up</a:t>
            </a:r>
            <a:r>
              <a:rPr sz="886" b="1" u="sng" spc="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spc="-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Docker</a:t>
            </a:r>
            <a:endParaRPr sz="886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886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1: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Choose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Right</a:t>
            </a:r>
            <a:r>
              <a:rPr sz="852" b="1" spc="31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Terminal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Windows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Git</a:t>
            </a:r>
            <a:r>
              <a:rPr sz="750" b="1" spc="1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Bash</a:t>
            </a:r>
            <a:r>
              <a:rPr sz="750" b="1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PowerShell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(Git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Bash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preferred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commands).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1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Mac/Linux/Ubuntu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built-in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Terminal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49" y="1939617"/>
            <a:ext cx="2947555" cy="1311490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2: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Verify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Docker</a:t>
            </a:r>
            <a:r>
              <a:rPr sz="852" b="1" spc="31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Installation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check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installed: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version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Displays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installed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version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ensure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everything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ready.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8149" y="3651256"/>
            <a:ext cx="3169227" cy="777637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Docker</a:t>
            </a:r>
            <a:r>
              <a:rPr sz="886" b="1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CLI</a:t>
            </a:r>
            <a:r>
              <a:rPr sz="886" b="1" u="sng" spc="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Commands</a:t>
            </a:r>
            <a:r>
              <a:rPr sz="886" b="1" u="sng" spc="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</a:t>
            </a:r>
            <a:r>
              <a:rPr sz="886" b="1" u="sng" spc="2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urier New"/>
                <a:cs typeface="Courier New"/>
              </a:rPr>
              <a:t>hello-</a:t>
            </a:r>
            <a:r>
              <a:rPr sz="886" b="1" u="sng" spc="-14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urier New"/>
                <a:cs typeface="Courier New"/>
              </a:rPr>
              <a:t>world</a:t>
            </a:r>
            <a:endParaRPr sz="886">
              <a:latin typeface="Courier New"/>
              <a:cs typeface="Courier New"/>
            </a:endParaRPr>
          </a:p>
          <a:p>
            <a:pPr>
              <a:spcBef>
                <a:spcPts val="460"/>
              </a:spcBef>
            </a:pPr>
            <a:endParaRPr sz="886">
              <a:latin typeface="Courier New"/>
              <a:cs typeface="Courier New"/>
            </a:endParaRPr>
          </a:p>
          <a:p>
            <a:pPr marL="8659">
              <a:spcBef>
                <a:spcPts val="3"/>
              </a:spcBef>
            </a:pPr>
            <a:r>
              <a:rPr sz="852" b="1" dirty="0">
                <a:latin typeface="Times New Roman"/>
                <a:cs typeface="Times New Roman"/>
              </a:rPr>
              <a:t>Why</a:t>
            </a:r>
            <a:r>
              <a:rPr sz="852" b="1" spc="68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Use</a:t>
            </a:r>
            <a:r>
              <a:rPr sz="852" b="1" spc="61" dirty="0">
                <a:latin typeface="Times New Roman"/>
                <a:cs typeface="Times New Roman"/>
              </a:rPr>
              <a:t> </a:t>
            </a:r>
            <a:r>
              <a:rPr sz="614" b="1" dirty="0">
                <a:solidFill>
                  <a:srgbClr val="FF0000"/>
                </a:solidFill>
                <a:latin typeface="Courier New"/>
                <a:cs typeface="Courier New"/>
              </a:rPr>
              <a:t>hello-</a:t>
            </a:r>
            <a:r>
              <a:rPr sz="614" b="1" spc="-7" dirty="0">
                <a:solidFill>
                  <a:srgbClr val="FF0000"/>
                </a:solidFill>
                <a:latin typeface="Courier New"/>
                <a:cs typeface="Courier New"/>
              </a:rPr>
              <a:t>world</a:t>
            </a:r>
            <a:r>
              <a:rPr sz="852" b="1" spc="-7" dirty="0">
                <a:latin typeface="Times New Roman"/>
                <a:cs typeface="Times New Roman"/>
              </a:rPr>
              <a:t>?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678"/>
              </a:spcBef>
            </a:pPr>
            <a:endParaRPr sz="614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hello-world</a:t>
            </a:r>
            <a:r>
              <a:rPr sz="750" b="1" spc="-222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basic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test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ensure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working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correctly.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8149" y="4869852"/>
            <a:ext cx="3399559" cy="1311490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3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1:</a:t>
            </a:r>
            <a:r>
              <a:rPr sz="852" b="1" spc="41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Pull</a:t>
            </a:r>
            <a:r>
              <a:rPr sz="852" b="1" spc="4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48" dirty="0">
                <a:latin typeface="Times New Roman"/>
                <a:cs typeface="Times New Roman"/>
              </a:rPr>
              <a:t> </a:t>
            </a:r>
            <a:r>
              <a:rPr sz="614" b="1" dirty="0">
                <a:latin typeface="Courier New"/>
                <a:cs typeface="Courier New"/>
              </a:rPr>
              <a:t>hello-world</a:t>
            </a:r>
            <a:r>
              <a:rPr sz="614" b="1" spc="-102" dirty="0">
                <a:latin typeface="Courier New"/>
                <a:cs typeface="Courier New"/>
              </a:rPr>
              <a:t> </a:t>
            </a:r>
            <a:r>
              <a:rPr sz="852" b="1" spc="-14" dirty="0">
                <a:latin typeface="Times New Roman"/>
                <a:cs typeface="Times New Roman"/>
              </a:rPr>
              <a:t>Image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406"/>
              </a:spcBef>
            </a:pPr>
            <a:endParaRPr sz="852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pull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world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>
              <a:latin typeface="Courier New"/>
              <a:cs typeface="Courier New"/>
            </a:endParaRPr>
          </a:p>
          <a:p>
            <a:pPr marL="8659">
              <a:spcBef>
                <a:spcPts val="3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Downloads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hello-world</a:t>
            </a:r>
            <a:r>
              <a:rPr sz="750" b="1" spc="-20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Hub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(Docker’s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store).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379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49" y="570300"/>
            <a:ext cx="3151909" cy="588011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Where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to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Run</a:t>
            </a:r>
            <a:r>
              <a:rPr sz="750" spc="-14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terminal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(Git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Bash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Windows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Terminal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Mac/Linux).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3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any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folder.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50" y="1607108"/>
            <a:ext cx="3688340" cy="2379026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2: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Run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hello-world</a:t>
            </a:r>
            <a:r>
              <a:rPr sz="750" b="1" spc="-2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852" b="1" spc="-14" dirty="0">
                <a:latin typeface="Times New Roman"/>
                <a:cs typeface="Times New Roman"/>
              </a:rPr>
              <a:t>Image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440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world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Creates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runs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container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614" dirty="0">
                <a:latin typeface="Courier New"/>
                <a:cs typeface="Courier New"/>
              </a:rPr>
              <a:t>hello-world</a:t>
            </a:r>
            <a:r>
              <a:rPr sz="614" spc="-116" dirty="0">
                <a:latin typeface="Courier New"/>
                <a:cs typeface="Courier New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image.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4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Displays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message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confirm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installed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working.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Output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Example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from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Docker!</a:t>
            </a:r>
            <a:endParaRPr sz="750" dirty="0">
              <a:latin typeface="Courier New"/>
              <a:cs typeface="Courier New"/>
            </a:endParaRPr>
          </a:p>
          <a:p>
            <a:pPr marL="8659" marR="3464">
              <a:lnSpc>
                <a:spcPct val="145500"/>
              </a:lnSpc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This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message</a:t>
            </a:r>
            <a:r>
              <a:rPr sz="75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shows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that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your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installation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appears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to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be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working correctly.</a:t>
            </a:r>
            <a:endParaRPr sz="75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8150" y="4277571"/>
            <a:ext cx="3688340" cy="1648185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3: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View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All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Containers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99"/>
              </a:spcBef>
            </a:pPr>
            <a:endParaRPr sz="852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>
              <a:latin typeface="Courier New"/>
              <a:cs typeface="Courier New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Lists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(running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stopped).</a:t>
            </a:r>
            <a:endParaRPr sz="750">
              <a:latin typeface="Times New Roman"/>
              <a:cs typeface="Times New Roman"/>
            </a:endParaRPr>
          </a:p>
          <a:p>
            <a:pPr marL="301328" marR="3464" indent="-146768">
              <a:lnSpc>
                <a:spcPts val="1384"/>
              </a:lnSpc>
              <a:spcBef>
                <a:spcPts val="20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hello-world</a:t>
            </a:r>
            <a:r>
              <a:rPr sz="750" b="1" spc="-20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show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"Exited"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because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stops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after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displaying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message.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41" y="246787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Relationships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44759" y="660581"/>
            <a:ext cx="11123643" cy="615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7030A0"/>
                </a:solidFill>
              </a:rPr>
              <a:t>Generalization: </a:t>
            </a:r>
            <a:r>
              <a:rPr lang="en-US" sz="2000" dirty="0"/>
              <a:t>This represents inheritance. One element is a more general version of another.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Example: A "Car" class is a generalized version of a "Sedan" or "SUV" class. The Sedan and SUV inherit attributes from the Car.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Symbol: </a:t>
            </a:r>
          </a:p>
          <a:p>
            <a:pPr algn="just">
              <a:lnSpc>
                <a:spcPct val="200000"/>
              </a:lnSpc>
            </a:pPr>
            <a:endParaRPr lang="en-US" sz="20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7030A0"/>
                </a:solidFill>
              </a:rPr>
              <a:t>Realization: </a:t>
            </a:r>
            <a:r>
              <a:rPr lang="en-US" sz="2000" dirty="0"/>
              <a:t>A class implements the behavior defined by an interface.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Example: Imagine there is a "Flyable" interface that says every class using it must have a method called "fly." The "Bird" class would realize the "Flyable" interface by implementing the "fly" method.</a:t>
            </a:r>
            <a:endParaRPr lang="en-IN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C4880-B03F-2EE9-A66A-47B155741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591" y="3228812"/>
            <a:ext cx="2455604" cy="1180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40B1F-704A-E883-DDAA-BFF64DDC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216" y="3736776"/>
            <a:ext cx="2455603" cy="11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6196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380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3700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5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4: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Remove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hello-world</a:t>
            </a:r>
            <a:r>
              <a:rPr sz="750" b="1" spc="-20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Container</a:t>
            </a:r>
            <a:endParaRPr sz="852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50" y="878909"/>
            <a:ext cx="3231140" cy="1165092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95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[container-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id]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>
              <a:latin typeface="Courier New"/>
              <a:cs typeface="Courier New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Deletes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free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space.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3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Replace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[container-id]</a:t>
            </a:r>
            <a:r>
              <a:rPr sz="750" b="1" spc="6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actual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6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a.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50" y="2486178"/>
            <a:ext cx="2640590" cy="1311490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4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5:</a:t>
            </a:r>
            <a:r>
              <a:rPr sz="852" b="1" spc="51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Remove</a:t>
            </a:r>
            <a:r>
              <a:rPr sz="852" b="1" spc="3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65" dirty="0">
                <a:latin typeface="Times New Roman"/>
                <a:cs typeface="Times New Roman"/>
              </a:rPr>
              <a:t> </a:t>
            </a:r>
            <a:r>
              <a:rPr sz="614" b="1" dirty="0">
                <a:latin typeface="Courier New"/>
                <a:cs typeface="Courier New"/>
              </a:rPr>
              <a:t>hello-world</a:t>
            </a:r>
            <a:r>
              <a:rPr sz="614" b="1" spc="-99" dirty="0">
                <a:latin typeface="Courier New"/>
                <a:cs typeface="Courier New"/>
              </a:rPr>
              <a:t> </a:t>
            </a:r>
            <a:r>
              <a:rPr sz="852" b="1" spc="-14" dirty="0">
                <a:latin typeface="Times New Roman"/>
                <a:cs typeface="Times New Roman"/>
              </a:rPr>
              <a:t>Image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9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rmi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world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3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Deletes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hello-world</a:t>
            </a:r>
            <a:r>
              <a:rPr sz="750" b="1" spc="-21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longer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need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it.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49" y="4208209"/>
            <a:ext cx="3008168" cy="775777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Docker</a:t>
            </a:r>
            <a:r>
              <a:rPr sz="886" b="1" u="sng" spc="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CLI</a:t>
            </a:r>
            <a:r>
              <a:rPr sz="886" b="1" u="sng" spc="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Commands</a:t>
            </a:r>
            <a:r>
              <a:rPr sz="886" b="1" u="sng" spc="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</a:t>
            </a:r>
            <a:r>
              <a:rPr sz="886" b="1" u="sng" spc="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spc="-14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urier New"/>
                <a:cs typeface="Courier New"/>
              </a:rPr>
              <a:t>redis</a:t>
            </a:r>
            <a:endParaRPr sz="886">
              <a:latin typeface="Courier New"/>
              <a:cs typeface="Courier New"/>
            </a:endParaRPr>
          </a:p>
          <a:p>
            <a:pPr>
              <a:spcBef>
                <a:spcPts val="460"/>
              </a:spcBef>
            </a:pPr>
            <a:endParaRPr sz="886">
              <a:latin typeface="Courier New"/>
              <a:cs typeface="Courier New"/>
            </a:endParaRPr>
          </a:p>
          <a:p>
            <a:pPr marL="8659">
              <a:spcBef>
                <a:spcPts val="3"/>
              </a:spcBef>
            </a:pPr>
            <a:r>
              <a:rPr sz="852" b="1" dirty="0">
                <a:latin typeface="Times New Roman"/>
                <a:cs typeface="Times New Roman"/>
              </a:rPr>
              <a:t>Why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Use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r>
              <a:rPr sz="852" b="1" spc="-7" dirty="0">
                <a:latin typeface="Times New Roman"/>
                <a:cs typeface="Times New Roman"/>
              </a:rPr>
              <a:t>?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430"/>
              </a:spcBef>
            </a:pPr>
            <a:endParaRPr sz="852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powerful,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real-world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example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service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often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Docker.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8150" y="5402907"/>
            <a:ext cx="1376795" cy="721585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1: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Pull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r>
              <a:rPr sz="750" b="1" spc="-2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852" b="1" spc="-14" dirty="0">
                <a:latin typeface="Times New Roman"/>
                <a:cs typeface="Times New Roman"/>
              </a:rPr>
              <a:t>Image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440"/>
              </a:spcBef>
            </a:pPr>
            <a:endParaRPr sz="852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endParaRPr sz="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381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50" y="570299"/>
            <a:ext cx="3126365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Downloads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official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r>
              <a:rPr sz="750" b="1" spc="-222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Hub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system.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49" y="1425267"/>
            <a:ext cx="3194772" cy="1491026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2: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Run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Redis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Container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99"/>
              </a:spcBef>
            </a:pPr>
            <a:endParaRPr sz="852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--name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my-redis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-d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9"/>
              </a:spcBef>
            </a:pPr>
            <a:endParaRPr sz="750">
              <a:latin typeface="Courier New"/>
              <a:cs typeface="Courier New"/>
            </a:endParaRPr>
          </a:p>
          <a:p>
            <a:pPr marL="8659">
              <a:spcBef>
                <a:spcPts val="3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Creates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starts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named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my-redis</a:t>
            </a:r>
            <a:r>
              <a:rPr sz="750" b="1" spc="-2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r>
              <a:rPr sz="750" b="1" spc="-2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image.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91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-d</a:t>
            </a:r>
            <a:r>
              <a:rPr sz="750" b="1" spc="-22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flag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background.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8150" y="3323686"/>
            <a:ext cx="2663103" cy="1478202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3: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Check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Running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Containers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99"/>
              </a:spcBef>
            </a:pPr>
            <a:endParaRPr sz="852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>
              <a:latin typeface="Courier New"/>
              <a:cs typeface="Courier New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Lists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containers.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2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should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my-redis</a:t>
            </a:r>
            <a:r>
              <a:rPr sz="750" dirty="0">
                <a:latin typeface="Times New Roman"/>
                <a:cs typeface="Times New Roman"/>
              </a:rPr>
              <a:t>)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list.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8149" y="5212753"/>
            <a:ext cx="2359602" cy="1045776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4: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Access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spc="-14" dirty="0">
                <a:latin typeface="Times New Roman"/>
                <a:cs typeface="Times New Roman"/>
              </a:rPr>
              <a:t>Redis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406"/>
              </a:spcBef>
            </a:pPr>
            <a:endParaRPr sz="852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 marL="8659" marR="355013">
              <a:lnSpc>
                <a:spcPct val="145500"/>
              </a:lnSpc>
              <a:spcBef>
                <a:spcPts val="835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exec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-it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my-redis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redis-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cli or</a:t>
            </a:r>
            <a:endParaRPr sz="750">
              <a:latin typeface="Courier New"/>
              <a:cs typeface="Courier New"/>
            </a:endParaRPr>
          </a:p>
          <a:p>
            <a:pPr marL="8659">
              <a:spcBef>
                <a:spcPts val="402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winpty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exec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-it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myredis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redis-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cli</a:t>
            </a:r>
            <a:endParaRPr sz="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382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3161" y="570300"/>
            <a:ext cx="8622891" cy="5233770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Opens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command-line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tool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redis-cli</a:t>
            </a:r>
            <a:r>
              <a:rPr sz="750" dirty="0">
                <a:latin typeface="Times New Roman"/>
                <a:cs typeface="Times New Roman"/>
              </a:rPr>
              <a:t>)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inside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84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now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send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directly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server.</a:t>
            </a:r>
            <a:endParaRPr sz="750" dirty="0">
              <a:latin typeface="Times New Roman"/>
              <a:cs typeface="Times New Roman"/>
            </a:endParaRPr>
          </a:p>
          <a:p>
            <a:pPr marL="301328" marR="3464" indent="-146768">
              <a:lnSpc>
                <a:spcPct val="147300"/>
              </a:lnSpc>
              <a:spcBef>
                <a:spcPts val="7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winpty:</a:t>
            </a:r>
            <a:r>
              <a:rPr sz="750" spc="22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20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2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makes</a:t>
            </a:r>
            <a:r>
              <a:rPr sz="750" spc="2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Git</a:t>
            </a:r>
            <a:r>
              <a:rPr sz="750" spc="2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Bash</a:t>
            </a:r>
            <a:r>
              <a:rPr sz="750" spc="2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handle</a:t>
            </a:r>
            <a:r>
              <a:rPr sz="750" spc="23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0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terminal</a:t>
            </a:r>
            <a:r>
              <a:rPr sz="750" spc="22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interaction</a:t>
            </a:r>
            <a:r>
              <a:rPr sz="750" spc="21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correctly, </a:t>
            </a:r>
            <a:r>
              <a:rPr sz="750" dirty="0">
                <a:latin typeface="Times New Roman"/>
                <a:cs typeface="Times New Roman"/>
              </a:rPr>
              <a:t>allowing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require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input.</a:t>
            </a:r>
            <a:endParaRPr sz="750" dirty="0">
              <a:latin typeface="Times New Roman"/>
              <a:cs typeface="Times New Roman"/>
            </a:endParaRPr>
          </a:p>
          <a:p>
            <a:pPr marL="301328" marR="4762" indent="-146768">
              <a:lnSpc>
                <a:spcPts val="1336"/>
              </a:lnSpc>
              <a:spcBef>
                <a:spcPts val="99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exec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-it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myredis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redis-cli: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runs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command-line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interface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(redis- </a:t>
            </a:r>
            <a:r>
              <a:rPr sz="750" dirty="0">
                <a:latin typeface="Times New Roman"/>
                <a:cs typeface="Times New Roman"/>
              </a:rPr>
              <a:t>cli)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inside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myredis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41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Example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Redis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Commands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 marL="8659" marR="1800610" lvl="3" indent="526459">
              <a:lnSpc>
                <a:spcPct val="145500"/>
              </a:lnSpc>
              <a:spcBef>
                <a:spcPts val="835"/>
              </a:spcBef>
              <a:buSzPct val="90909"/>
              <a:buAutoNum type="arabicPeriod"/>
              <a:tabLst>
                <a:tab pos="53511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:6379&gt;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SET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name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"Alice"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OK</a:t>
            </a:r>
            <a:endParaRPr sz="750" dirty="0">
              <a:latin typeface="Courier New"/>
              <a:cs typeface="Courier New"/>
            </a:endParaRPr>
          </a:p>
          <a:p>
            <a:pPr marL="535118" lvl="3" indent="-526459">
              <a:spcBef>
                <a:spcPts val="402"/>
              </a:spcBef>
              <a:buSzPct val="90909"/>
              <a:buAutoNum type="arabicPeriod"/>
              <a:tabLst>
                <a:tab pos="53511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:6379&gt;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GET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name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09"/>
              </a:spcBef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"Alice"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8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5: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Stop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Redis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Container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2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3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lvl="4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Stops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doesn’t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delete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it.</a:t>
            </a:r>
            <a:endParaRPr sz="750" dirty="0">
              <a:latin typeface="Times New Roman"/>
              <a:cs typeface="Times New Roman"/>
            </a:endParaRPr>
          </a:p>
          <a:p>
            <a:pPr lvl="4">
              <a:spcBef>
                <a:spcPts val="460"/>
              </a:spcBef>
              <a:buFont typeface="Symbol"/>
              <a:buChar char="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6: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Restart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Redis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Container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start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lvl="4" indent="-146334">
              <a:spcBef>
                <a:spcPts val="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Restarts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stopped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 marL="301328" lvl="4" indent="-146334">
              <a:spcBef>
                <a:spcPts val="42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993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endParaRPr sz="7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383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3700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5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7: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Remove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Redis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Container</a:t>
            </a:r>
            <a:endParaRPr sz="852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8800" y="874753"/>
            <a:ext cx="7315200" cy="2478913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Deletes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permanently.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  <a:buFont typeface="Symbol"/>
              <a:buChar char=""/>
            </a:pP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8: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Remove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Redis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852" b="1" spc="-14" dirty="0">
                <a:latin typeface="Times New Roman"/>
                <a:cs typeface="Times New Roman"/>
              </a:rPr>
              <a:t>Image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rmi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redis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Deletes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local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system.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384</a:t>
            </a:fld>
            <a:endParaRPr spc="-34" dirty="0"/>
          </a:p>
        </p:txBody>
      </p:sp>
      <p:sp>
        <p:nvSpPr>
          <p:cNvPr id="4" name="object 4"/>
          <p:cNvSpPr txBox="1"/>
          <p:nvPr/>
        </p:nvSpPr>
        <p:spPr>
          <a:xfrm>
            <a:off x="5012920" y="860246"/>
            <a:ext cx="2158711" cy="804678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endParaRPr sz="1023">
              <a:latin typeface="Times New Roman"/>
              <a:cs typeface="Times New Roman"/>
            </a:endParaRPr>
          </a:p>
          <a:p>
            <a:pPr marL="1299"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23">
              <a:latin typeface="Times New Roman"/>
              <a:cs typeface="Times New Roman"/>
            </a:endParaRPr>
          </a:p>
          <a:p>
            <a:pPr>
              <a:spcBef>
                <a:spcPts val="266"/>
              </a:spcBef>
            </a:pPr>
            <a:endParaRPr sz="1023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23" b="1" dirty="0">
                <a:latin typeface="Times New Roman"/>
                <a:cs typeface="Times New Roman"/>
              </a:rPr>
              <a:t>DOCKER</a:t>
            </a:r>
            <a:r>
              <a:rPr sz="1023" b="1" spc="3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CLI</a:t>
            </a:r>
            <a:r>
              <a:rPr sz="1023" b="1" spc="7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COMMANDS-</a:t>
            </a:r>
            <a:r>
              <a:rPr sz="1023" b="1" spc="-48" dirty="0">
                <a:latin typeface="Times New Roman"/>
                <a:cs typeface="Times New Roman"/>
              </a:rPr>
              <a:t>PART-</a:t>
            </a:r>
            <a:r>
              <a:rPr sz="1023" b="1" spc="-34" dirty="0">
                <a:latin typeface="Times New Roman"/>
                <a:cs typeface="Times New Roman"/>
              </a:rPr>
              <a:t>2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1089" y="1846464"/>
            <a:ext cx="3765406" cy="119788"/>
          </a:xfrm>
          <a:prstGeom prst="rect">
            <a:avLst/>
          </a:prstGeom>
          <a:ln w="4571">
            <a:solidFill>
              <a:srgbClr val="000000"/>
            </a:solidFill>
          </a:ln>
        </p:spPr>
        <p:txBody>
          <a:bodyPr vert="horz" wrap="square" lIns="0" tIns="4330" rIns="0" bIns="0" rtlCol="0">
            <a:spAutoFit/>
          </a:bodyPr>
          <a:lstStyle/>
          <a:p>
            <a:pPr marL="45459">
              <a:spcBef>
                <a:spcPts val="34"/>
              </a:spcBef>
            </a:pP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r>
              <a:rPr sz="750" b="1" spc="-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750" b="1" spc="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750" b="1" spc="4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750" b="1" spc="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document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0981" y="2133144"/>
            <a:ext cx="7148051" cy="3791282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Using</a:t>
            </a:r>
            <a:r>
              <a:rPr sz="886" b="1" u="sng" spc="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886" b="1" u="sng" spc="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spc="-7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urier New"/>
                <a:cs typeface="Courier New"/>
              </a:rPr>
              <a:t>Dockerfile</a:t>
            </a:r>
            <a:endParaRPr sz="886" dirty="0">
              <a:latin typeface="Courier New"/>
              <a:cs typeface="Courier New"/>
            </a:endParaRPr>
          </a:p>
          <a:p>
            <a:pPr>
              <a:spcBef>
                <a:spcPts val="460"/>
              </a:spcBef>
            </a:pPr>
            <a:endParaRPr sz="886" dirty="0">
              <a:latin typeface="Courier New"/>
              <a:cs typeface="Courier New"/>
            </a:endParaRPr>
          </a:p>
          <a:p>
            <a:pPr marL="8659">
              <a:spcBef>
                <a:spcPts val="3"/>
              </a:spcBef>
            </a:pPr>
            <a:r>
              <a:rPr sz="852" b="1" dirty="0">
                <a:latin typeface="Times New Roman"/>
                <a:cs typeface="Times New Roman"/>
              </a:rPr>
              <a:t>What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is a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Dockerfile?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95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Dockerfile</a:t>
            </a:r>
            <a:r>
              <a:rPr sz="750" b="1" spc="-21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text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instructions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custom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image.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515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1: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Set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Up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Your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Folder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750" b="1" spc="-7" dirty="0">
                <a:latin typeface="Times New Roman"/>
                <a:cs typeface="Times New Roman"/>
              </a:rPr>
              <a:t>Windows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folder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like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C:\DockerProjects\Redis.</a:t>
            </a:r>
            <a:endParaRPr sz="750" dirty="0">
              <a:latin typeface="Courier New"/>
              <a:cs typeface="Courier New"/>
            </a:endParaRPr>
          </a:p>
          <a:p>
            <a:pPr marL="594431" lvl="1" indent="-146334">
              <a:spcBef>
                <a:spcPts val="481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Git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Bash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navigate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folder: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389"/>
              </a:spcBef>
              <a:buFont typeface="Courier New"/>
              <a:buChar char="o"/>
            </a:pPr>
            <a:endParaRPr sz="750" dirty="0">
              <a:latin typeface="Times New Roman"/>
              <a:cs typeface="Times New Roman"/>
            </a:endParaRPr>
          </a:p>
          <a:p>
            <a:pPr marL="594431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cd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/c/DockerProjects/Redis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 dirty="0">
              <a:latin typeface="Courier New"/>
              <a:cs typeface="Courier New"/>
            </a:endParaRPr>
          </a:p>
          <a:p>
            <a:pPr marL="300895" indent="-145902">
              <a:buFont typeface="Times New Roman"/>
              <a:buAutoNum type="arabicPeriod" startAt="2"/>
              <a:tabLst>
                <a:tab pos="300895" algn="l"/>
              </a:tabLst>
            </a:pPr>
            <a:r>
              <a:rPr sz="750" b="1" spc="-7" dirty="0">
                <a:latin typeface="Times New Roman"/>
                <a:cs typeface="Times New Roman"/>
              </a:rPr>
              <a:t>Mac/Linux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folder:</a:t>
            </a:r>
            <a:endParaRPr sz="750" dirty="0">
              <a:latin typeface="Times New Roman"/>
              <a:cs typeface="Times New Roman"/>
            </a:endParaRPr>
          </a:p>
          <a:p>
            <a:pPr marL="594431" marR="949877">
              <a:lnSpc>
                <a:spcPct val="145500"/>
              </a:lnSpc>
              <a:spcBef>
                <a:spcPts val="832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mkdir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~/DockerProjects/Redis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cd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~/DockerProjects/Redis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2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2: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Write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Dockerfile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9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Inside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folder,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named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614" b="1" dirty="0">
                <a:solidFill>
                  <a:srgbClr val="FF0000"/>
                </a:solidFill>
                <a:latin typeface="Courier New"/>
                <a:cs typeface="Courier New"/>
              </a:rPr>
              <a:t>Dockerfile</a:t>
            </a:r>
            <a:r>
              <a:rPr sz="614" b="1" spc="-11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(no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extension).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50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Add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following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content:</a:t>
            </a:r>
            <a:endParaRPr sz="750" dirty="0">
              <a:latin typeface="Times New Roman"/>
              <a:cs typeface="Times New Roman"/>
            </a:endParaRPr>
          </a:p>
          <a:p>
            <a:pPr marL="301328" marR="1710991">
              <a:lnSpc>
                <a:spcPct val="145500"/>
              </a:lnSpc>
              <a:spcBef>
                <a:spcPts val="835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FROM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redis:latest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CMD</a:t>
            </a:r>
            <a:r>
              <a:rPr sz="750" b="1" spc="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["redis-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server"]</a:t>
            </a:r>
            <a:endParaRPr sz="7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385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1" y="570299"/>
            <a:ext cx="9773264" cy="5080523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Starts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official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image.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3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Configures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server.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1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redis:latest</a:t>
            </a:r>
            <a:endParaRPr sz="750" dirty="0">
              <a:latin typeface="Times New Roman"/>
              <a:cs typeface="Times New Roman"/>
            </a:endParaRPr>
          </a:p>
          <a:p>
            <a:pPr marL="300462" marR="3464" indent="-145902" algn="just">
              <a:lnSpc>
                <a:spcPct val="147300"/>
              </a:lnSpc>
              <a:spcBef>
                <a:spcPts val="10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Think</a:t>
            </a:r>
            <a:r>
              <a:rPr sz="750" spc="20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20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"Redis"</a:t>
            </a:r>
            <a:r>
              <a:rPr sz="750" spc="2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</a:t>
            </a:r>
            <a:r>
              <a:rPr sz="750" spc="21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9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ready-made</a:t>
            </a:r>
            <a:r>
              <a:rPr sz="750" spc="20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base</a:t>
            </a:r>
            <a:r>
              <a:rPr sz="750" spc="21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(like</a:t>
            </a:r>
            <a:r>
              <a:rPr sz="750" spc="20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instant</a:t>
            </a:r>
            <a:r>
              <a:rPr sz="750" spc="21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noodles).</a:t>
            </a:r>
            <a:r>
              <a:rPr sz="750" spc="20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Instead</a:t>
            </a:r>
            <a:r>
              <a:rPr sz="750" spc="21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21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making 	</a:t>
            </a:r>
            <a:r>
              <a:rPr sz="750" dirty="0">
                <a:latin typeface="Times New Roman"/>
                <a:cs typeface="Times New Roman"/>
              </a:rPr>
              <a:t>everything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13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scratch,</a:t>
            </a:r>
            <a:r>
              <a:rPr sz="750" spc="12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you're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starting</a:t>
            </a:r>
            <a:r>
              <a:rPr sz="750" spc="11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11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11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(software)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123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someone 	</a:t>
            </a:r>
            <a:r>
              <a:rPr sz="750" dirty="0">
                <a:latin typeface="Times New Roman"/>
                <a:cs typeface="Times New Roman"/>
              </a:rPr>
              <a:t>else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already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made.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 algn="just">
              <a:spcBef>
                <a:spcPts val="423"/>
              </a:spcBef>
              <a:buSzPct val="81818"/>
              <a:buFont typeface="Symbol"/>
              <a:buChar char="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latest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means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you're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newest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version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Redis.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 algn="just">
              <a:spcBef>
                <a:spcPts val="436"/>
              </a:spcBef>
              <a:buSzPct val="81818"/>
              <a:buFont typeface="Symbol"/>
              <a:buChar char="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CMD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["redis-</a:t>
            </a:r>
            <a:r>
              <a:rPr sz="750" spc="-7" dirty="0">
                <a:latin typeface="Times New Roman"/>
                <a:cs typeface="Times New Roman"/>
              </a:rPr>
              <a:t>server"]</a:t>
            </a:r>
            <a:endParaRPr sz="750" dirty="0">
              <a:latin typeface="Times New Roman"/>
              <a:cs typeface="Times New Roman"/>
            </a:endParaRPr>
          </a:p>
          <a:p>
            <a:pPr marL="300462" marR="4329" indent="-145902" algn="just">
              <a:lnSpc>
                <a:spcPts val="1336"/>
              </a:lnSpc>
              <a:spcBef>
                <a:spcPts val="95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21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tells</a:t>
            </a:r>
            <a:r>
              <a:rPr sz="750" spc="20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20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0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start</a:t>
            </a:r>
            <a:r>
              <a:rPr sz="750" spc="21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0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20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program</a:t>
            </a:r>
            <a:r>
              <a:rPr sz="750" spc="21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(like</a:t>
            </a:r>
            <a:r>
              <a:rPr sz="750" spc="19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clicking</a:t>
            </a:r>
            <a:r>
              <a:rPr sz="750" spc="19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"Run"</a:t>
            </a:r>
            <a:r>
              <a:rPr sz="750" spc="21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18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0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software) 	</a:t>
            </a:r>
            <a:r>
              <a:rPr sz="750" dirty="0">
                <a:latin typeface="Times New Roman"/>
                <a:cs typeface="Times New Roman"/>
              </a:rPr>
              <a:t>whenever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started.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3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886" b="1" dirty="0">
                <a:latin typeface="Times New Roman"/>
                <a:cs typeface="Times New Roman"/>
              </a:rPr>
              <a:t>Docker</a:t>
            </a:r>
            <a:r>
              <a:rPr sz="886" b="1" spc="20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Commands</a:t>
            </a:r>
            <a:r>
              <a:rPr sz="886" b="1" spc="27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(Step-by-</a:t>
            </a:r>
            <a:r>
              <a:rPr sz="886" b="1" spc="-7" dirty="0">
                <a:latin typeface="Times New Roman"/>
                <a:cs typeface="Times New Roman"/>
              </a:rPr>
              <a:t>step):</a:t>
            </a:r>
            <a:endParaRPr sz="886" dirty="0">
              <a:latin typeface="Times New Roman"/>
              <a:cs typeface="Times New Roman"/>
            </a:endParaRPr>
          </a:p>
          <a:p>
            <a:pPr marL="300895" indent="-145902" algn="just">
              <a:spcBef>
                <a:spcPts val="498"/>
              </a:spcBef>
              <a:buClr>
                <a:srgbClr val="000000"/>
              </a:buClr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build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-t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redisnew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.</a:t>
            </a:r>
            <a:endParaRPr sz="750" dirty="0">
              <a:latin typeface="Courier New"/>
              <a:cs typeface="Courier New"/>
            </a:endParaRPr>
          </a:p>
          <a:p>
            <a:pPr marL="301328">
              <a:spcBef>
                <a:spcPts val="48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594431" marR="4329" lvl="1" indent="-146768">
              <a:lnSpc>
                <a:spcPct val="147300"/>
              </a:lnSpc>
              <a:spcBef>
                <a:spcPts val="58"/>
              </a:spcBef>
              <a:buFont typeface="Symbol"/>
              <a:buChar char="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creates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(builds)</a:t>
            </a:r>
            <a:r>
              <a:rPr sz="750" spc="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recipe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(Dockerfile)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current </a:t>
            </a:r>
            <a:r>
              <a:rPr sz="750" dirty="0">
                <a:latin typeface="Times New Roman"/>
                <a:cs typeface="Times New Roman"/>
              </a:rPr>
              <a:t>folder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(.).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91"/>
              </a:spcBef>
              <a:buFont typeface="Symbol"/>
              <a:buChar char="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-t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redisnew: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Gives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name/tag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("redisnew"),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find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easily.</a:t>
            </a:r>
            <a:endParaRPr sz="750" dirty="0">
              <a:latin typeface="Times New Roman"/>
              <a:cs typeface="Times New Roman"/>
            </a:endParaRPr>
          </a:p>
          <a:p>
            <a:pPr marL="105638" indent="-96979">
              <a:spcBef>
                <a:spcPts val="416"/>
              </a:spcBef>
              <a:buClr>
                <a:srgbClr val="000000"/>
              </a:buClr>
              <a:buFont typeface="Times New Roman"/>
              <a:buAutoNum type="arabicPeriod" startAt="2"/>
              <a:tabLst>
                <a:tab pos="10563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--name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myredisnew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-d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redisnew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9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9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Starts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new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(mini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computer)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redisnew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image.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77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--name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myredisnew: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"myredisnew"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it’s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easy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identify.</a:t>
            </a:r>
            <a:endParaRPr sz="750" dirty="0">
              <a:latin typeface="Times New Roman"/>
              <a:cs typeface="Times New Roman"/>
            </a:endParaRPr>
          </a:p>
          <a:p>
            <a:pPr marL="300895" lvl="1" indent="-145902" algn="just">
              <a:spcBef>
                <a:spcPts val="481"/>
              </a:spcBef>
              <a:buFont typeface="Symbol"/>
              <a:buChar char="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-d: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background.</a:t>
            </a:r>
            <a:endParaRPr sz="750" dirty="0">
              <a:latin typeface="Times New Roman"/>
              <a:cs typeface="Times New Roman"/>
            </a:endParaRPr>
          </a:p>
          <a:p>
            <a:pPr marL="105638" indent="-96979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3"/>
              <a:tabLst>
                <a:tab pos="10563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77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0895" lvl="1" indent="-145902" algn="just">
              <a:spcBef>
                <a:spcPts val="491"/>
              </a:spcBef>
              <a:buFont typeface="Symbol"/>
              <a:buChar char="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Shows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list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are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right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now.</a:t>
            </a:r>
            <a:endParaRPr sz="750" dirty="0">
              <a:latin typeface="Times New Roman"/>
              <a:cs typeface="Times New Roman"/>
            </a:endParaRPr>
          </a:p>
          <a:p>
            <a:pPr marL="105638" indent="-96979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4"/>
              <a:tabLst>
                <a:tab pos="10563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myredisnew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Stops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"myredisnew"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(like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turning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off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computer).</a:t>
            </a:r>
            <a:endParaRPr sz="750" dirty="0">
              <a:latin typeface="Times New Roman"/>
              <a:cs typeface="Times New Roman"/>
            </a:endParaRPr>
          </a:p>
          <a:p>
            <a:pPr marL="105638" indent="-96979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5"/>
              <a:tabLst>
                <a:tab pos="10563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login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Logs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into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Hub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account,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upload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images.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386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2379405" y="275198"/>
            <a:ext cx="6862917" cy="5671069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  <a:tab pos="2829715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 dirty="0">
              <a:latin typeface="Calibri"/>
              <a:cs typeface="Calibri"/>
            </a:endParaRPr>
          </a:p>
          <a:p>
            <a:pPr>
              <a:spcBef>
                <a:spcPts val="515"/>
              </a:spcBef>
            </a:pPr>
            <a:endParaRPr sz="750" dirty="0">
              <a:latin typeface="Calibri"/>
              <a:cs typeface="Calibri"/>
            </a:endParaRPr>
          </a:p>
          <a:p>
            <a:pPr marL="105638" indent="-96979">
              <a:buClr>
                <a:srgbClr val="000000"/>
              </a:buClr>
              <a:buFont typeface="Times New Roman"/>
              <a:buAutoNum type="arabicPeriod" startAt="6"/>
              <a:tabLst>
                <a:tab pos="10563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9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Shows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list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containers,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including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stopped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ones.</a:t>
            </a:r>
            <a:endParaRPr sz="750" dirty="0">
              <a:latin typeface="Times New Roman"/>
              <a:cs typeface="Times New Roman"/>
            </a:endParaRPr>
          </a:p>
          <a:p>
            <a:pPr marL="105638" indent="-96979">
              <a:spcBef>
                <a:spcPts val="426"/>
              </a:spcBef>
              <a:buClr>
                <a:srgbClr val="000000"/>
              </a:buClr>
              <a:buFont typeface="Times New Roman"/>
              <a:buAutoNum type="arabicPeriod" startAt="7"/>
              <a:tabLst>
                <a:tab pos="10563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commit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0e993d2009a1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budarajumadhurika/redis1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9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marR="6061" lvl="1" indent="-146768">
              <a:lnSpc>
                <a:spcPct val="146400"/>
              </a:lnSpc>
              <a:spcBef>
                <a:spcPts val="65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Takes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snapshot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(saves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changes)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0e993d2009a1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34" dirty="0">
                <a:latin typeface="Times New Roman"/>
                <a:cs typeface="Times New Roman"/>
              </a:rPr>
              <a:t>a </a:t>
            </a:r>
            <a:r>
              <a:rPr sz="750" dirty="0">
                <a:latin typeface="Times New Roman"/>
                <a:cs typeface="Times New Roman"/>
              </a:rPr>
              <a:t>new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called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budarajumadhurika/redis1.</a:t>
            </a:r>
            <a:endParaRPr sz="750" dirty="0">
              <a:latin typeface="Times New Roman"/>
              <a:cs typeface="Times New Roman"/>
            </a:endParaRPr>
          </a:p>
          <a:p>
            <a:pPr marL="105638" indent="-96979">
              <a:spcBef>
                <a:spcPts val="440"/>
              </a:spcBef>
              <a:buClr>
                <a:srgbClr val="000000"/>
              </a:buClr>
              <a:buFont typeface="Times New Roman"/>
              <a:buAutoNum type="arabicPeriod" startAt="8"/>
              <a:tabLst>
                <a:tab pos="10563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images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77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9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Lists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saved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system.</a:t>
            </a:r>
            <a:endParaRPr sz="750" dirty="0">
              <a:latin typeface="Times New Roman"/>
              <a:cs typeface="Times New Roman"/>
            </a:endParaRPr>
          </a:p>
          <a:p>
            <a:pPr marL="105638" indent="-96979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9"/>
              <a:tabLst>
                <a:tab pos="105638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push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budarajumadhurika/redis1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7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marR="6061" lvl="1" indent="-146768">
              <a:lnSpc>
                <a:spcPct val="147300"/>
              </a:lnSpc>
              <a:spcBef>
                <a:spcPts val="65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Uploads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budarajumadhurika/redis1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Hub,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others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download </a:t>
            </a:r>
            <a:r>
              <a:rPr sz="750" spc="-17" dirty="0">
                <a:latin typeface="Times New Roman"/>
                <a:cs typeface="Times New Roman"/>
              </a:rPr>
              <a:t>it.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10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0e993d2009a1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Deletes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ID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0e993d2009a1.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11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rmi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budarajumadhurika/redis1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9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Deletes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budarajumadhurika/redis1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system.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26"/>
              </a:spcBef>
              <a:buClr>
                <a:srgbClr val="000000"/>
              </a:buClr>
              <a:buFont typeface="Times New Roman"/>
              <a:buAutoNum type="arabicPeriod" startAt="12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433"/>
              </a:spcBef>
            </a:pPr>
            <a:r>
              <a:rPr sz="750" dirty="0">
                <a:latin typeface="Times New Roman"/>
                <a:cs typeface="Times New Roman"/>
              </a:rPr>
              <a:t>Shows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again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confirm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changes.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26"/>
              </a:spcBef>
              <a:buClr>
                <a:srgbClr val="000000"/>
              </a:buClr>
              <a:buFont typeface="Times New Roman"/>
              <a:buAutoNum type="arabicPeriod" startAt="13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logout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9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Logs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Hub.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26"/>
              </a:spcBef>
              <a:buClr>
                <a:srgbClr val="000000"/>
              </a:buClr>
              <a:buFont typeface="Times New Roman"/>
              <a:buAutoNum type="arabicPeriod" startAt="14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budarajumadhurika/redis1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9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Downloads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budarajumadhurika/redis1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Hub.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26"/>
              </a:spcBef>
              <a:buClr>
                <a:srgbClr val="000000"/>
              </a:buClr>
              <a:buFont typeface="Times New Roman"/>
              <a:buAutoNum type="arabicPeriod" startAt="15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--name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myredis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-d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budarajumadhurika/redis1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9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Starts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new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budarajumadhurika/redis1.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26"/>
              </a:spcBef>
              <a:buClr>
                <a:srgbClr val="000000"/>
              </a:buClr>
              <a:buFont typeface="Times New Roman"/>
              <a:buAutoNum type="arabicPeriod" startAt="16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exec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-it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myredis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redis-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cli</a:t>
            </a:r>
            <a:endParaRPr sz="7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387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1730477" y="446566"/>
            <a:ext cx="7180272" cy="5964867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  <a:tab pos="2829715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 dirty="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 dirty="0">
              <a:latin typeface="Calibri"/>
              <a:cs typeface="Calibri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marR="5628" indent="-146768">
              <a:lnSpc>
                <a:spcPct val="146400"/>
              </a:lnSpc>
              <a:spcBef>
                <a:spcPts val="72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Opens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command-line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interface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(like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terminal)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inside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 myredis.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43"/>
              </a:spcBef>
              <a:buClr>
                <a:srgbClr val="000000"/>
              </a:buClr>
              <a:buFont typeface="Times New Roman"/>
              <a:buAutoNum type="arabicPeriod" startAt="17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SET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name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"Abcdef"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Saves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key-value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pair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(key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=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value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=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Abcdef).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18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GET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name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Retrieves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value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key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(it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return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"Abcdef").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19"/>
              <a:tabLst>
                <a:tab pos="154561" algn="l"/>
              </a:tabLst>
            </a:pP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exit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Exits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Redis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CLI.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20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Shows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again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check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their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status.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36"/>
              </a:spcBef>
              <a:buClr>
                <a:srgbClr val="000000"/>
              </a:buClr>
              <a:buFont typeface="Times New Roman"/>
              <a:buAutoNum type="arabicPeriod" startAt="21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myredis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Stops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myredis.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22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50a6e4a9c326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Deletes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ID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50a6e4a9c326.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23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images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4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does: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8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Lists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again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confirm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which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ones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remain.</a:t>
            </a: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433"/>
              </a:spcBef>
              <a:buClr>
                <a:srgbClr val="000000"/>
              </a:buClr>
              <a:buFont typeface="Times New Roman"/>
              <a:buAutoNum type="arabicPeriod" startAt="24"/>
              <a:tabLst>
                <a:tab pos="154561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rmi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budarajumadhurika/redis1</a:t>
            </a:r>
            <a:endParaRPr sz="750" dirty="0">
              <a:latin typeface="Courier New"/>
              <a:cs typeface="Courier New"/>
            </a:endParaRPr>
          </a:p>
          <a:p>
            <a:pPr marL="8659">
              <a:spcBef>
                <a:spcPts val="481"/>
              </a:spcBef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does: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Deletes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budarajumadhurika/redis1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again.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Step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4: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Remove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Login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Credentials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(Optional)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longer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need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logged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in,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out: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logout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Does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Logs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Hub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removes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stored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credentials.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388</a:t>
            </a:fld>
            <a:endParaRPr spc="-34" dirty="0"/>
          </a:p>
        </p:txBody>
      </p:sp>
      <p:sp>
        <p:nvSpPr>
          <p:cNvPr id="4" name="object 4"/>
          <p:cNvSpPr txBox="1"/>
          <p:nvPr/>
        </p:nvSpPr>
        <p:spPr>
          <a:xfrm>
            <a:off x="4248150" y="860246"/>
            <a:ext cx="3686608" cy="2254114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1299"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endParaRPr sz="1023" dirty="0">
              <a:latin typeface="Times New Roman"/>
              <a:cs typeface="Times New Roman"/>
            </a:endParaRPr>
          </a:p>
          <a:p>
            <a:pPr marL="3031"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endParaRPr sz="1023" dirty="0">
              <a:latin typeface="Times New Roman"/>
              <a:cs typeface="Times New Roman"/>
            </a:endParaRPr>
          </a:p>
          <a:p>
            <a:pPr>
              <a:spcBef>
                <a:spcPts val="266"/>
              </a:spcBef>
            </a:pPr>
            <a:endParaRPr sz="1023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23" b="1" spc="-7" dirty="0">
                <a:latin typeface="Times New Roman"/>
                <a:cs typeface="Times New Roman"/>
              </a:rPr>
              <a:t>MODIFY</a:t>
            </a:r>
            <a:r>
              <a:rPr sz="1023" b="1" spc="-95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AND</a:t>
            </a:r>
            <a:r>
              <a:rPr sz="1023" b="1" spc="-7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PUSH</a:t>
            </a:r>
            <a:r>
              <a:rPr sz="1023" b="1" spc="3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DOCKER</a:t>
            </a:r>
            <a:r>
              <a:rPr sz="1023" b="1" spc="-10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IMAGE</a:t>
            </a:r>
            <a:endParaRPr sz="1023" dirty="0">
              <a:latin typeface="Times New Roman"/>
              <a:cs typeface="Times New Roman"/>
            </a:endParaRPr>
          </a:p>
          <a:p>
            <a:pPr>
              <a:spcBef>
                <a:spcPts val="290"/>
              </a:spcBef>
            </a:pPr>
            <a:endParaRPr sz="1023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By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following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these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Commands,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will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learn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how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to: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522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modify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(E.g.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Ubuntu).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  <a:buClr>
                <a:srgbClr val="0C0C0C"/>
              </a:buClr>
              <a:buFont typeface="Symbol"/>
              <a:buChar char=""/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Save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changes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custom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  <a:buClr>
                <a:srgbClr val="0C0C0C"/>
              </a:buClr>
              <a:buFont typeface="Symbol"/>
              <a:buChar char=""/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Push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Hub.</a:t>
            </a:r>
            <a:endParaRPr sz="750" dirty="0">
              <a:latin typeface="Times New Roman"/>
              <a:cs typeface="Times New Roman"/>
            </a:endParaRPr>
          </a:p>
          <a:p>
            <a:pPr marL="301328" marR="3464" indent="-146768">
              <a:lnSpc>
                <a:spcPct val="146400"/>
              </a:lnSpc>
              <a:spcBef>
                <a:spcPts val="450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Pull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reuse</a:t>
            </a:r>
            <a:r>
              <a:rPr sz="750" spc="8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image.</a:t>
            </a:r>
            <a:r>
              <a:rPr sz="750" spc="7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This</a:t>
            </a:r>
            <a:r>
              <a:rPr sz="750" spc="7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workflow</a:t>
            </a:r>
            <a:r>
              <a:rPr sz="750" spc="7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7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useful</a:t>
            </a:r>
            <a:r>
              <a:rPr sz="750" spc="7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creating</a:t>
            </a:r>
            <a:r>
              <a:rPr sz="750" spc="7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reusable</a:t>
            </a:r>
            <a:r>
              <a:rPr sz="750" spc="7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shareable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environments.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7601" y="3193126"/>
            <a:ext cx="3618634" cy="128095"/>
          </a:xfrm>
          <a:prstGeom prst="rect">
            <a:avLst/>
          </a:prstGeom>
          <a:ln w="4571">
            <a:solidFill>
              <a:srgbClr val="000000"/>
            </a:solidFill>
          </a:ln>
        </p:spPr>
        <p:txBody>
          <a:bodyPr vert="horz" wrap="square" lIns="0" tIns="12556" rIns="0" bIns="0" rtlCol="0">
            <a:spAutoFit/>
          </a:bodyPr>
          <a:lstStyle/>
          <a:p>
            <a:pPr marL="191794" indent="-146334">
              <a:spcBef>
                <a:spcPts val="99"/>
              </a:spcBef>
              <a:buFont typeface="Symbol"/>
              <a:buChar char=""/>
              <a:tabLst>
                <a:tab pos="191794" algn="l"/>
              </a:tabLst>
            </a:pP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r>
              <a:rPr sz="750" b="1" spc="-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750" b="1" spc="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750" b="1" spc="4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750" b="1" spc="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document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50" y="3772777"/>
            <a:ext cx="3686608" cy="2340285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05638" indent="-96979">
              <a:spcBef>
                <a:spcPts val="85"/>
              </a:spcBef>
              <a:buAutoNum type="arabicPeriod"/>
              <a:tabLst>
                <a:tab pos="10563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Pull</a:t>
            </a:r>
            <a:r>
              <a:rPr sz="750" b="1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Ubuntu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/>
            </a:pPr>
            <a:endParaRPr sz="75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ubuntu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82"/>
              </a:spcBef>
            </a:pPr>
            <a:endParaRPr sz="750">
              <a:latin typeface="Courier New"/>
              <a:cs typeface="Courier New"/>
            </a:endParaRPr>
          </a:p>
          <a:p>
            <a:pPr marL="8659" marR="3464" lvl="1" indent="-5195">
              <a:lnSpc>
                <a:spcPct val="148200"/>
              </a:lnSpc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139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14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15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Downloads</a:t>
            </a:r>
            <a:r>
              <a:rPr sz="750" spc="13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13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official</a:t>
            </a:r>
            <a:r>
              <a:rPr sz="750" spc="14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Ubuntu</a:t>
            </a:r>
            <a:r>
              <a:rPr sz="750" spc="15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base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139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13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14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13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15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local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system.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This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like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minimal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operating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system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ready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inside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105638" indent="-96979">
              <a:buAutoNum type="arabicPeriod" startAt="2"/>
              <a:tabLst>
                <a:tab pos="10563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b="1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b="1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Ubuntu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2"/>
            </a:pPr>
            <a:endParaRPr sz="75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-it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-name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newubuntu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-d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ubuntu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18"/>
              </a:spcBef>
            </a:pPr>
            <a:endParaRPr sz="750">
              <a:latin typeface="Courier New"/>
              <a:cs typeface="Courier New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2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3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Creates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starts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Ubuntu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image.</a:t>
            </a:r>
            <a:endParaRPr sz="750">
              <a:latin typeface="Times New Roman"/>
              <a:cs typeface="Times New Roman"/>
            </a:endParaRPr>
          </a:p>
          <a:p>
            <a:pPr lvl="1">
              <a:spcBef>
                <a:spcPts val="470"/>
              </a:spcBef>
              <a:buClr>
                <a:srgbClr val="0C0C0C"/>
              </a:buClr>
              <a:buFont typeface="Times New Roman"/>
              <a:buChar char="•"/>
            </a:pPr>
            <a:endParaRPr sz="750">
              <a:latin typeface="Times New Roman"/>
              <a:cs typeface="Times New Roman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-it: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Allows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interact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with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(interactive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terminal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mode).</a:t>
            </a:r>
            <a:endParaRPr sz="750">
              <a:latin typeface="Times New Roman"/>
              <a:cs typeface="Times New Roman"/>
            </a:endParaRPr>
          </a:p>
          <a:p>
            <a:pPr lvl="1">
              <a:spcBef>
                <a:spcPts val="457"/>
              </a:spcBef>
              <a:buClr>
                <a:srgbClr val="0C0C0C"/>
              </a:buClr>
              <a:buFont typeface="Times New Roman"/>
              <a:buChar char="•"/>
            </a:pPr>
            <a:endParaRPr sz="750">
              <a:latin typeface="Times New Roman"/>
              <a:cs typeface="Times New Roman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--name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newubuntu: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"newubuntu"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easy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identification.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389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42428" indent="-38965"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-d: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background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(detached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mode).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9807" y="852933"/>
            <a:ext cx="6167116" cy="4939779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05638" indent="-96979">
              <a:spcBef>
                <a:spcPts val="85"/>
              </a:spcBef>
              <a:buAutoNum type="arabicPeriod" startAt="3"/>
              <a:tabLst>
                <a:tab pos="10563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List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all</a:t>
            </a:r>
            <a:r>
              <a:rPr sz="750" b="1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3"/>
            </a:pPr>
            <a:endParaRPr sz="750" dirty="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116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 marR="5195" lvl="1" indent="-5195">
              <a:lnSpc>
                <a:spcPct val="146400"/>
              </a:lnSpc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156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160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Displays</a:t>
            </a:r>
            <a:r>
              <a:rPr sz="750" spc="16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14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list</a:t>
            </a:r>
            <a:r>
              <a:rPr sz="750" spc="16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15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all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currently</a:t>
            </a:r>
            <a:r>
              <a:rPr sz="750" spc="16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750" spc="16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containers,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showing</a:t>
            </a:r>
            <a:r>
              <a:rPr sz="750" spc="14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details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like</a:t>
            </a:r>
            <a:r>
              <a:rPr sz="750" spc="15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the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ID,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name,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used,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uptime.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05638" indent="-96979">
              <a:buAutoNum type="arabicPeriod" startAt="4"/>
              <a:tabLst>
                <a:tab pos="10563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Access</a:t>
            </a:r>
            <a:r>
              <a:rPr sz="750" b="1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4"/>
            </a:pPr>
            <a:endParaRPr sz="750" dirty="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exec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-it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885a01bcdbe0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bash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18"/>
              </a:spcBef>
            </a:pPr>
            <a:endParaRPr sz="750" dirty="0">
              <a:latin typeface="Courier New"/>
              <a:cs typeface="Courier New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3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4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Opens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shell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(terminal)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inside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4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exec: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Executes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command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70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-it: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Allows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interactive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access.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53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885a01bcdbe0: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unique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ID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4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bash: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Opens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bash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shell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inside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05638" indent="-96979">
              <a:buAutoNum type="arabicPeriod" startAt="5"/>
              <a:tabLst>
                <a:tab pos="10563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Check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if</a:t>
            </a:r>
            <a:r>
              <a:rPr sz="750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r>
              <a:rPr sz="750" b="1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installed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5"/>
            </a:pPr>
            <a:endParaRPr sz="750" dirty="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version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 dirty="0">
              <a:latin typeface="Courier New"/>
              <a:cs typeface="Courier New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2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3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Checks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installed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4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8659" marR="3464" lvl="1" indent="-5195">
              <a:lnSpc>
                <a:spcPct val="146400"/>
              </a:lnSpc>
              <a:spcBef>
                <a:spcPts val="3"/>
              </a:spcBef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	Why</a:t>
            </a:r>
            <a:r>
              <a:rPr sz="750" spc="15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it</a:t>
            </a:r>
            <a:r>
              <a:rPr sz="750" spc="16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failed: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15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error</a:t>
            </a:r>
            <a:r>
              <a:rPr sz="750" spc="15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bash: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git:</a:t>
            </a:r>
            <a:r>
              <a:rPr sz="750" spc="15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command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not</a:t>
            </a:r>
            <a:r>
              <a:rPr sz="750" spc="15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found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means</a:t>
            </a:r>
            <a:r>
              <a:rPr sz="750" spc="15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r>
              <a:rPr sz="750" spc="15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17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not</a:t>
            </a:r>
            <a:r>
              <a:rPr sz="750" spc="15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installed</a:t>
            </a:r>
            <a:r>
              <a:rPr sz="750" spc="17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16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the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05638" indent="-96979">
              <a:buAutoNum type="arabicPeriod" startAt="6"/>
              <a:tabLst>
                <a:tab pos="10563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Update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package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list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6"/>
            </a:pPr>
            <a:endParaRPr sz="750" dirty="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update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82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 marR="3464" lvl="1" indent="-5195">
              <a:lnSpc>
                <a:spcPct val="148200"/>
              </a:lnSpc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3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3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Updates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list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available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software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packages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It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prepares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the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system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installing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software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by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fetching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latest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online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repositories.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41" y="246787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Diagrams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068357" y="727929"/>
            <a:ext cx="11123643" cy="615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u="sng" dirty="0"/>
              <a:t>Types of Diagrams in UML: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Class Diagram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Object Diagram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Use-case Diagram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Sequence Diagram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Component Diagram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Activity Diagram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State-chart Diagram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Collaboration Diagram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Deployment Diagram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095310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390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8400" y="570300"/>
            <a:ext cx="5515408" cy="4790315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05638" indent="-96979">
              <a:spcBef>
                <a:spcPts val="85"/>
              </a:spcBef>
              <a:buAutoNum type="arabicPeriod" startAt="7"/>
              <a:tabLst>
                <a:tab pos="10563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Install</a:t>
            </a:r>
            <a:r>
              <a:rPr sz="750" b="1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7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95"/>
              </a:spcBef>
              <a:buClr>
                <a:srgbClr val="0C0C0C"/>
              </a:buClr>
              <a:buFont typeface="Times New Roman"/>
              <a:buAutoNum type="arabicPeriod" startAt="7"/>
            </a:pPr>
            <a:endParaRPr sz="750" dirty="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install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y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 dirty="0">
              <a:latin typeface="Courier New"/>
              <a:cs typeface="Courier New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2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41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Installs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inside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4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-y: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Automatically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confirms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installation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(avoids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asking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"yes/no").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05638" indent="-96979">
              <a:buAutoNum type="arabicPeriod" startAt="8"/>
              <a:tabLst>
                <a:tab pos="10563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Verify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installation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8"/>
            </a:pPr>
            <a:endParaRPr sz="750" dirty="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version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116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 marR="21647" lvl="1" indent="-5195">
              <a:lnSpc>
                <a:spcPct val="146400"/>
              </a:lnSpc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119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123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119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Checks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if</a:t>
            </a:r>
            <a:r>
              <a:rPr sz="750" spc="109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r>
              <a:rPr sz="750" spc="12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119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installed</a:t>
            </a:r>
            <a:r>
              <a:rPr sz="750" spc="11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correctly</a:t>
            </a:r>
            <a:r>
              <a:rPr sz="750" spc="12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12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displays</a:t>
            </a:r>
            <a:r>
              <a:rPr sz="750" spc="109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its</a:t>
            </a:r>
            <a:r>
              <a:rPr sz="750" spc="12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</a:t>
            </a:r>
            <a:r>
              <a:rPr sz="750" spc="12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(e.g.,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r>
              <a:rPr sz="750" spc="12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version 2.43.0).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05638" indent="-96979">
              <a:spcBef>
                <a:spcPts val="3"/>
              </a:spcBef>
              <a:buAutoNum type="arabicPeriod" startAt="9"/>
              <a:tabLst>
                <a:tab pos="10563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Exit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95"/>
              </a:spcBef>
              <a:buClr>
                <a:srgbClr val="0C0C0C"/>
              </a:buClr>
              <a:buFont typeface="Times New Roman"/>
              <a:buAutoNum type="arabicPeriod" startAt="9"/>
            </a:pPr>
            <a:endParaRPr sz="750" dirty="0">
              <a:latin typeface="Times New Roman"/>
              <a:cs typeface="Times New Roman"/>
            </a:endParaRPr>
          </a:p>
          <a:p>
            <a:pPr marL="594431"/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exit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18"/>
              </a:spcBef>
            </a:pPr>
            <a:endParaRPr sz="750" dirty="0">
              <a:latin typeface="Courier New"/>
              <a:cs typeface="Courier New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31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41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Closes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shell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session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inside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returns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host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system.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3"/>
              </a:spcBef>
              <a:buAutoNum type="arabicPeriod" startAt="10"/>
              <a:tabLst>
                <a:tab pos="154561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Stop</a:t>
            </a:r>
            <a:r>
              <a:rPr sz="750" b="1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750" b="1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10"/>
            </a:pPr>
            <a:endParaRPr sz="750" dirty="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885a01bcdbe0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106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 marR="19915" lvl="1" indent="-5195">
              <a:lnSpc>
                <a:spcPct val="147300"/>
              </a:lnSpc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153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160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16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Stops</a:t>
            </a:r>
            <a:r>
              <a:rPr sz="750" spc="15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15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750" spc="16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r>
              <a:rPr sz="750" spc="16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It</a:t>
            </a:r>
            <a:r>
              <a:rPr sz="750" spc="16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doesn’t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delete</a:t>
            </a:r>
            <a:r>
              <a:rPr sz="750" spc="16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container,</a:t>
            </a:r>
            <a:r>
              <a:rPr sz="750" spc="16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but</a:t>
            </a:r>
            <a:r>
              <a:rPr sz="750" spc="16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it</a:t>
            </a:r>
            <a:r>
              <a:rPr sz="750" spc="16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halts</a:t>
            </a:r>
            <a:r>
              <a:rPr sz="750" spc="15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its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operation.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561" indent="-145902">
              <a:buAutoNum type="arabicPeriod" startAt="11"/>
              <a:tabLst>
                <a:tab pos="154561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Save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as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an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11"/>
            </a:pPr>
            <a:endParaRPr sz="750" dirty="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commit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885a01bcdbe0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budarajumadhurika/newubuntu2024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85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 marR="22513" lvl="1" indent="-5195">
              <a:lnSpc>
                <a:spcPct val="148200"/>
              </a:lnSpc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58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68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:</a:t>
            </a:r>
            <a:r>
              <a:rPr sz="750" spc="6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Creates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stopped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with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all</a:t>
            </a:r>
            <a:r>
              <a:rPr sz="750" spc="7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changes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(like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the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installation).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0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42428" lvl="1" indent="-38965">
              <a:spcBef>
                <a:spcPts val="3"/>
              </a:spcBef>
              <a:buSzPct val="90909"/>
              <a:buChar char="•"/>
              <a:tabLst>
                <a:tab pos="42428" algn="l"/>
              </a:tabLst>
            </a:pP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budarajumadhurika/newubuntu2024: Names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new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with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custom</a:t>
            </a:r>
            <a:r>
              <a:rPr sz="750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name</a:t>
            </a:r>
            <a:r>
              <a:rPr sz="750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and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tag.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391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181" y="570299"/>
            <a:ext cx="6539009" cy="507064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54561" indent="-145902">
              <a:spcBef>
                <a:spcPts val="85"/>
              </a:spcBef>
              <a:buAutoNum type="arabicPeriod" startAt="12"/>
              <a:tabLst>
                <a:tab pos="154561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List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all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local</a:t>
            </a:r>
            <a:r>
              <a:rPr sz="750" b="1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images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95"/>
              </a:spcBef>
              <a:buClr>
                <a:srgbClr val="0C0C0C"/>
              </a:buClr>
              <a:buFont typeface="Times New Roman"/>
              <a:buAutoNum type="arabicPeriod" startAt="12"/>
            </a:pPr>
            <a:endParaRPr sz="750" dirty="0">
              <a:latin typeface="Times New Roman"/>
              <a:cs typeface="Times New Roman"/>
            </a:endParaRPr>
          </a:p>
          <a:p>
            <a:pPr marL="887533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images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99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 marR="4329" lvl="1" indent="-5195">
              <a:lnSpc>
                <a:spcPct val="147300"/>
              </a:lnSpc>
              <a:spcBef>
                <a:spcPts val="3"/>
              </a:spcBef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3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1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Shows</a:t>
            </a:r>
            <a:r>
              <a:rPr sz="750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all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images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stored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on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-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system,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including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newly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created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budarajumadhurika/newubuntu2024.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561" indent="-145902">
              <a:buAutoNum type="arabicPeriod" startAt="13"/>
              <a:tabLst>
                <a:tab pos="154561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Log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b="1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7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95"/>
              </a:spcBef>
              <a:buClr>
                <a:srgbClr val="0C0C0C"/>
              </a:buClr>
              <a:buFont typeface="Times New Roman"/>
              <a:buAutoNum type="arabicPeriod" startAt="13"/>
            </a:pPr>
            <a:endParaRPr sz="750" dirty="0">
              <a:latin typeface="Times New Roman"/>
              <a:cs typeface="Times New Roman"/>
            </a:endParaRPr>
          </a:p>
          <a:p>
            <a:pPr marL="887533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login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2"/>
              </a:spcBef>
            </a:pPr>
            <a:endParaRPr sz="750" dirty="0">
              <a:latin typeface="Courier New"/>
              <a:cs typeface="Courier New"/>
            </a:endParaRPr>
          </a:p>
          <a:p>
            <a:pPr marL="42428" lvl="1" indent="-38965">
              <a:spcBef>
                <a:spcPts val="3"/>
              </a:spcBef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2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3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Logs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into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account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so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can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upload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(push)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53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It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will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prompt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username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password.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561" indent="-145902">
              <a:buAutoNum type="arabicPeriod" startAt="14"/>
              <a:tabLst>
                <a:tab pos="154561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Push</a:t>
            </a:r>
            <a:r>
              <a:rPr sz="750" b="1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b="1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7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95"/>
              </a:spcBef>
              <a:buClr>
                <a:srgbClr val="0C0C0C"/>
              </a:buClr>
              <a:buFont typeface="Times New Roman"/>
              <a:buAutoNum type="arabicPeriod" startAt="14"/>
            </a:pPr>
            <a:endParaRPr sz="750" dirty="0">
              <a:latin typeface="Times New Roman"/>
              <a:cs typeface="Times New Roman"/>
            </a:endParaRPr>
          </a:p>
          <a:p>
            <a:pPr marL="887533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push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budarajumadhurika/newubuntu2024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85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 marR="3464" lvl="1" indent="-5195">
              <a:lnSpc>
                <a:spcPct val="148200"/>
              </a:lnSpc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119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130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:</a:t>
            </a:r>
            <a:r>
              <a:rPr sz="750" spc="12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Uploads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12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newly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created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12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12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12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account</a:t>
            </a:r>
            <a:r>
              <a:rPr sz="750" spc="12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so</a:t>
            </a:r>
            <a:r>
              <a:rPr sz="750" spc="119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it</a:t>
            </a:r>
            <a:r>
              <a:rPr sz="750" spc="13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can</a:t>
            </a:r>
            <a:r>
              <a:rPr sz="750" spc="1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be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accessed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anywhere.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3"/>
              </a:spcBef>
              <a:buAutoNum type="arabicPeriod" startAt="15"/>
              <a:tabLst>
                <a:tab pos="154561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Log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out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7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15"/>
            </a:pPr>
            <a:endParaRPr sz="750" dirty="0">
              <a:latin typeface="Times New Roman"/>
              <a:cs typeface="Times New Roman"/>
            </a:endParaRPr>
          </a:p>
          <a:p>
            <a:pPr marL="887533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logout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 dirty="0">
              <a:latin typeface="Courier New"/>
              <a:cs typeface="Courier New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20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2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Logs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out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security.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561" indent="-145902">
              <a:spcBef>
                <a:spcPts val="3"/>
              </a:spcBef>
              <a:buAutoNum type="arabicPeriod" startAt="16"/>
              <a:tabLst>
                <a:tab pos="154561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Remove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16"/>
            </a:pPr>
            <a:endParaRPr sz="750" dirty="0">
              <a:latin typeface="Times New Roman"/>
              <a:cs typeface="Times New Roman"/>
            </a:endParaRPr>
          </a:p>
          <a:p>
            <a:pPr marL="887533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885a01bcdbe0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15"/>
              </a:spcBef>
            </a:pPr>
            <a:endParaRPr sz="750" dirty="0">
              <a:latin typeface="Courier New"/>
              <a:cs typeface="Courier New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3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51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Deletes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stopped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permanently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system.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7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17.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Remove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local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87533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rmi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budarajumadhurika/newubuntu2024</a:t>
            </a:r>
            <a:endParaRPr sz="7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392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1976284" y="275198"/>
            <a:ext cx="5992503" cy="5381374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87897" algn="ctr">
              <a:spcBef>
                <a:spcPts val="85"/>
              </a:spcBef>
              <a:tabLst>
                <a:tab pos="1415290" algn="l"/>
                <a:tab pos="3008954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 dirty="0">
              <a:latin typeface="Calibri"/>
              <a:cs typeface="Calibri"/>
            </a:endParaRPr>
          </a:p>
          <a:p>
            <a:pPr>
              <a:spcBef>
                <a:spcPts val="82"/>
              </a:spcBef>
            </a:pPr>
            <a:endParaRPr sz="750" dirty="0">
              <a:latin typeface="Calibri"/>
              <a:cs typeface="Calibri"/>
            </a:endParaRPr>
          </a:p>
          <a:p>
            <a:pPr marL="227728" marR="37665" indent="-5195">
              <a:lnSpc>
                <a:spcPct val="147300"/>
              </a:lnSpc>
              <a:buSzPct val="90909"/>
              <a:buChar char="•"/>
              <a:tabLst>
                <a:tab pos="26149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2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2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Deletes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custom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local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system,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freeing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up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space.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still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available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on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Hub.)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73630" indent="-145902">
              <a:buAutoNum type="arabicPeriod" startAt="18"/>
              <a:tabLst>
                <a:tab pos="373630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Pull</a:t>
            </a:r>
            <a:r>
              <a:rPr sz="750" b="1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b="1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7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18"/>
            </a:pPr>
            <a:endParaRPr sz="750" dirty="0">
              <a:latin typeface="Times New Roman"/>
              <a:cs typeface="Times New Roman"/>
            </a:endParaRPr>
          </a:p>
          <a:p>
            <a:pPr marL="205648" algn="ctr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budarajumadhurika/newubuntu2024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85"/>
              </a:spcBef>
            </a:pPr>
            <a:endParaRPr sz="750" dirty="0">
              <a:latin typeface="Courier New"/>
              <a:cs typeface="Courier New"/>
            </a:endParaRPr>
          </a:p>
          <a:p>
            <a:pPr marL="227728" marR="37233" lvl="1" indent="-5195">
              <a:lnSpc>
                <a:spcPct val="148200"/>
              </a:lnSpc>
              <a:buSzPct val="90909"/>
              <a:buChar char="•"/>
              <a:tabLst>
                <a:tab pos="261498" algn="l"/>
              </a:tabLst>
            </a:pPr>
            <a:r>
              <a:rPr sz="750" u="sng" spc="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</a:t>
            </a:r>
            <a:r>
              <a:rPr sz="750" u="sng" spc="-20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spc="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-10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spc="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Downloads</a:t>
            </a:r>
            <a:r>
              <a:rPr sz="750" spc="-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custom</a:t>
            </a:r>
            <a:r>
              <a:rPr sz="750" spc="-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-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budarajumadhurika/newubuntu2024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 Docker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local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system.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73630" indent="-145902">
              <a:spcBef>
                <a:spcPts val="3"/>
              </a:spcBef>
              <a:buAutoNum type="arabicPeriod" startAt="19"/>
              <a:tabLst>
                <a:tab pos="373630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b="1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custom</a:t>
            </a:r>
            <a:r>
              <a:rPr sz="750" b="1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19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--name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newubuntu2024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-it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budarajumadhurika/newubuntu2024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 dirty="0">
              <a:latin typeface="Courier New"/>
              <a:cs typeface="Courier New"/>
            </a:endParaRPr>
          </a:p>
          <a:p>
            <a:pPr marL="261498" lvl="1" indent="-38965">
              <a:buSzPct val="90909"/>
              <a:buChar char="•"/>
              <a:tabLst>
                <a:tab pos="26149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2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37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Starts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custom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0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261498" lvl="1" indent="-38965">
              <a:spcBef>
                <a:spcPts val="3"/>
              </a:spcBef>
              <a:buSzPct val="90909"/>
              <a:buChar char="•"/>
              <a:tabLst>
                <a:tab pos="26149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--name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newubuntu2024: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Assigns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easy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reference.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53"/>
              </a:spcBef>
              <a:buClr>
                <a:srgbClr val="0C0C0C"/>
              </a:buClr>
              <a:buFont typeface="Times New Roman"/>
              <a:buChar char="•"/>
            </a:pPr>
            <a:endParaRPr sz="750" dirty="0">
              <a:latin typeface="Times New Roman"/>
              <a:cs typeface="Times New Roman"/>
            </a:endParaRPr>
          </a:p>
          <a:p>
            <a:pPr marL="261498" lvl="1" indent="-38965">
              <a:buSzPct val="90909"/>
              <a:buChar char="•"/>
              <a:tabLst>
                <a:tab pos="26149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-it: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Allows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interactive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access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73630" indent="-145902">
              <a:buAutoNum type="arabicPeriod" startAt="20"/>
              <a:tabLst>
                <a:tab pos="373630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Check</a:t>
            </a:r>
            <a:r>
              <a:rPr sz="750" b="1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Git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version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20"/>
            </a:pPr>
            <a:endParaRPr sz="750" dirty="0">
              <a:latin typeface="Times New Roman"/>
              <a:cs typeface="Times New Roman"/>
            </a:endParaRPr>
          </a:p>
          <a:p>
            <a:pPr marL="1106602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version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99"/>
              </a:spcBef>
            </a:pPr>
            <a:endParaRPr sz="750" dirty="0">
              <a:latin typeface="Courier New"/>
              <a:cs typeface="Courier New"/>
            </a:endParaRPr>
          </a:p>
          <a:p>
            <a:pPr marL="227728" marR="35068" lvl="1" indent="-5195">
              <a:lnSpc>
                <a:spcPct val="147300"/>
              </a:lnSpc>
              <a:buSzPct val="90909"/>
              <a:buChar char="•"/>
              <a:tabLst>
                <a:tab pos="26149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What it</a:t>
            </a:r>
            <a:r>
              <a:rPr sz="750" u="sng" spc="3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 Verifies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that Git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still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installed in</a:t>
            </a:r>
            <a:r>
              <a:rPr sz="750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 new</a:t>
            </a:r>
            <a:r>
              <a:rPr sz="750" spc="-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container,</a:t>
            </a:r>
            <a:r>
              <a:rPr sz="750" spc="-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confirming</a:t>
            </a:r>
            <a:r>
              <a:rPr sz="750" spc="-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that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custom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retains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installed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software.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73630" indent="-145902">
              <a:buAutoNum type="arabicPeriod" startAt="21"/>
              <a:tabLst>
                <a:tab pos="373630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Exit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21"/>
            </a:pPr>
            <a:endParaRPr sz="750" dirty="0">
              <a:latin typeface="Times New Roman"/>
              <a:cs typeface="Times New Roman"/>
            </a:endParaRPr>
          </a:p>
          <a:p>
            <a:pPr marL="1106602">
              <a:spcBef>
                <a:spcPts val="3"/>
              </a:spcBef>
            </a:pP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exit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15"/>
              </a:spcBef>
            </a:pPr>
            <a:endParaRPr sz="750" dirty="0">
              <a:latin typeface="Courier New"/>
              <a:cs typeface="Courier New"/>
            </a:endParaRPr>
          </a:p>
          <a:p>
            <a:pPr marL="261498" lvl="1" indent="-38965">
              <a:buSzPct val="90909"/>
              <a:buChar char="•"/>
              <a:tabLst>
                <a:tab pos="26149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31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4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Closes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shell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session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inside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73630" indent="-145902">
              <a:buAutoNum type="arabicPeriod" startAt="22"/>
              <a:tabLst>
                <a:tab pos="373630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List</a:t>
            </a:r>
            <a:r>
              <a:rPr sz="750" b="1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all</a:t>
            </a:r>
            <a:r>
              <a:rPr sz="750" b="1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r>
              <a:rPr sz="750" b="1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(including</a:t>
            </a:r>
            <a:r>
              <a:rPr sz="750" b="1" spc="6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stopped</a:t>
            </a:r>
            <a:r>
              <a:rPr sz="750" b="1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ones)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99"/>
              </a:spcBef>
              <a:buClr>
                <a:srgbClr val="0C0C0C"/>
              </a:buClr>
              <a:buFont typeface="Times New Roman"/>
              <a:buAutoNum type="arabicPeriod" startAt="22"/>
            </a:pPr>
            <a:endParaRPr sz="750" dirty="0">
              <a:latin typeface="Times New Roman"/>
              <a:cs typeface="Times New Roman"/>
            </a:endParaRPr>
          </a:p>
          <a:p>
            <a:pPr marL="1106602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15"/>
              </a:spcBef>
            </a:pPr>
            <a:endParaRPr sz="750" dirty="0">
              <a:latin typeface="Courier New"/>
              <a:cs typeface="Courier New"/>
            </a:endParaRPr>
          </a:p>
          <a:p>
            <a:pPr marL="261498" lvl="1" indent="-38965">
              <a:buSzPct val="90909"/>
              <a:buChar char="•"/>
              <a:tabLst>
                <a:tab pos="26149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3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41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Displays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all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on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system,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including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those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that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are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stopped.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393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0581" y="570300"/>
            <a:ext cx="5292100" cy="1575461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54561" indent="-145902">
              <a:spcBef>
                <a:spcPts val="85"/>
              </a:spcBef>
              <a:buAutoNum type="arabicPeriod" startAt="23"/>
              <a:tabLst>
                <a:tab pos="154561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Remove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95"/>
              </a:spcBef>
              <a:buClr>
                <a:srgbClr val="0C0C0C"/>
              </a:buClr>
              <a:buFont typeface="Times New Roman"/>
              <a:buAutoNum type="arabicPeriod" startAt="23"/>
            </a:pPr>
            <a:endParaRPr sz="750" dirty="0">
              <a:latin typeface="Times New Roman"/>
              <a:cs typeface="Times New Roman"/>
            </a:endParaRPr>
          </a:p>
          <a:p>
            <a:pPr marL="887533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28aee36085cb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 dirty="0">
              <a:latin typeface="Courier New"/>
              <a:cs typeface="Courier New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3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4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Deletes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created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custom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561" indent="-145902">
              <a:buAutoNum type="arabicPeriod" startAt="24"/>
              <a:tabLst>
                <a:tab pos="154561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Remove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custom</a:t>
            </a:r>
            <a:r>
              <a:rPr sz="750" b="1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Clr>
                <a:srgbClr val="0C0C0C"/>
              </a:buClr>
              <a:buFont typeface="Times New Roman"/>
              <a:buAutoNum type="arabicPeriod" startAt="24"/>
            </a:pPr>
            <a:endParaRPr sz="750" dirty="0">
              <a:latin typeface="Times New Roman"/>
              <a:cs typeface="Times New Roman"/>
            </a:endParaRPr>
          </a:p>
          <a:p>
            <a:pPr marL="887533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rmi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budarajumadhurika/newubuntu2024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2"/>
              </a:spcBef>
            </a:pPr>
            <a:endParaRPr sz="750" dirty="0">
              <a:latin typeface="Courier New"/>
              <a:cs typeface="Courier New"/>
            </a:endParaRPr>
          </a:p>
          <a:p>
            <a:pPr marL="42428" lvl="1" indent="-38965">
              <a:buSzPct val="90909"/>
              <a:buChar char="•"/>
              <a:tabLst>
                <a:tab pos="42428" algn="l"/>
              </a:tabLst>
            </a:pP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What</a:t>
            </a:r>
            <a:r>
              <a:rPr sz="750" u="sng" spc="3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750" u="sng" spc="44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50" u="sng" dirty="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does: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Deletes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custom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local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system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again.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49" y="860246"/>
            <a:ext cx="3175289" cy="2103432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512172"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endParaRPr sz="1023">
              <a:latin typeface="Times New Roman"/>
              <a:cs typeface="Times New Roman"/>
            </a:endParaRPr>
          </a:p>
          <a:p>
            <a:pPr marL="514336"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endParaRPr sz="1023">
              <a:latin typeface="Times New Roman"/>
              <a:cs typeface="Times New Roman"/>
            </a:endParaRPr>
          </a:p>
          <a:p>
            <a:pPr>
              <a:spcBef>
                <a:spcPts val="266"/>
              </a:spcBef>
            </a:pPr>
            <a:endParaRPr sz="1023">
              <a:latin typeface="Times New Roman"/>
              <a:cs typeface="Times New Roman"/>
            </a:endParaRPr>
          </a:p>
          <a:p>
            <a:pPr marL="512172" algn="ctr"/>
            <a:r>
              <a:rPr sz="1023" b="1" spc="-24" dirty="0">
                <a:latin typeface="Times New Roman"/>
                <a:cs typeface="Times New Roman"/>
              </a:rPr>
              <a:t>CREATE</a:t>
            </a:r>
            <a:r>
              <a:rPr sz="1023" b="1" spc="-51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AND</a:t>
            </a:r>
            <a:r>
              <a:rPr sz="1023" b="1" spc="-27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PUSH DOCKER FILE</a:t>
            </a:r>
            <a:r>
              <a:rPr sz="1023" b="1" spc="-10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IMAGE</a:t>
            </a:r>
            <a:endParaRPr sz="1023">
              <a:latin typeface="Times New Roman"/>
              <a:cs typeface="Times New Roman"/>
            </a:endParaRPr>
          </a:p>
          <a:p>
            <a:pPr>
              <a:spcBef>
                <a:spcPts val="290"/>
              </a:spcBef>
            </a:pPr>
            <a:endParaRPr sz="1023">
              <a:latin typeface="Times New Roman"/>
              <a:cs typeface="Times New Roman"/>
            </a:endParaRPr>
          </a:p>
          <a:p>
            <a:pPr marL="8659"/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By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following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these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Commands,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will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learn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how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to: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522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Creating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JavaScript</a:t>
            </a:r>
            <a:r>
              <a:rPr sz="750" spc="6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calculator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program.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  <a:buClr>
                <a:srgbClr val="0C0C0C"/>
              </a:buClr>
              <a:buFont typeface="Symbol"/>
              <a:buChar char=""/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Building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  <a:buClr>
                <a:srgbClr val="0C0C0C"/>
              </a:buClr>
              <a:buFont typeface="Symbol"/>
              <a:buChar char=""/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Pushing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sharing.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  <a:buClr>
                <a:srgbClr val="0C0C0C"/>
              </a:buClr>
              <a:buFont typeface="Symbol"/>
              <a:buChar char=""/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Pulling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reusing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on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another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system.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7601" y="3023755"/>
            <a:ext cx="3618634" cy="129407"/>
          </a:xfrm>
          <a:prstGeom prst="rect">
            <a:avLst/>
          </a:prstGeom>
          <a:ln w="4571">
            <a:solidFill>
              <a:srgbClr val="000000"/>
            </a:solidFill>
          </a:ln>
        </p:spPr>
        <p:txBody>
          <a:bodyPr vert="horz" wrap="square" lIns="0" tIns="13855" rIns="0" bIns="0" rtlCol="0">
            <a:spAutoFit/>
          </a:bodyPr>
          <a:lstStyle/>
          <a:p>
            <a:pPr marL="191794" indent="-146334">
              <a:spcBef>
                <a:spcPts val="109"/>
              </a:spcBef>
              <a:buFont typeface="Symbol"/>
              <a:buChar char=""/>
              <a:tabLst>
                <a:tab pos="191794" algn="l"/>
              </a:tabLst>
            </a:pP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r>
              <a:rPr sz="750" b="1" spc="-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750" b="1" spc="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750" b="1" spc="4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750" b="1" spc="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document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09011" y="4017125"/>
            <a:ext cx="3768869" cy="1945265"/>
          </a:xfrm>
          <a:custGeom>
            <a:avLst/>
            <a:gdLst/>
            <a:ahLst/>
            <a:cxnLst/>
            <a:rect l="l" t="t" r="r" b="b"/>
            <a:pathLst>
              <a:path w="5527675" h="2853054">
                <a:moveTo>
                  <a:pt x="5527548" y="12"/>
                </a:moveTo>
                <a:lnTo>
                  <a:pt x="5522976" y="12"/>
                </a:lnTo>
                <a:lnTo>
                  <a:pt x="0" y="0"/>
                </a:lnTo>
                <a:lnTo>
                  <a:pt x="0" y="2852940"/>
                </a:lnTo>
                <a:lnTo>
                  <a:pt x="6096" y="2852940"/>
                </a:lnTo>
                <a:lnTo>
                  <a:pt x="6096" y="6108"/>
                </a:lnTo>
                <a:lnTo>
                  <a:pt x="5522976" y="6108"/>
                </a:lnTo>
                <a:lnTo>
                  <a:pt x="5522976" y="2852940"/>
                </a:lnTo>
                <a:lnTo>
                  <a:pt x="5527548" y="2852940"/>
                </a:lnTo>
                <a:lnTo>
                  <a:pt x="5527548" y="6108"/>
                </a:lnTo>
                <a:lnTo>
                  <a:pt x="5527548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 txBox="1"/>
          <p:nvPr/>
        </p:nvSpPr>
        <p:spPr>
          <a:xfrm>
            <a:off x="4213167" y="3320825"/>
            <a:ext cx="3761509" cy="2779915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43294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1:</a:t>
            </a:r>
            <a:r>
              <a:rPr sz="886" b="1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Create</a:t>
            </a:r>
            <a:r>
              <a:rPr sz="886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886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JavaScript </a:t>
            </a:r>
            <a:r>
              <a:rPr sz="886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endParaRPr sz="886">
              <a:latin typeface="Times New Roman"/>
              <a:cs typeface="Times New Roman"/>
            </a:endParaRPr>
          </a:p>
          <a:p>
            <a:pPr marL="43294" marR="1313116">
              <a:lnSpc>
                <a:spcPct val="190000"/>
              </a:lnSpc>
              <a:spcBef>
                <a:spcPts val="65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named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calculator.js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project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directory.</a:t>
            </a:r>
            <a:r>
              <a:rPr sz="750" spc="3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Add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following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code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define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simple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calculator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functions:</a:t>
            </a:r>
            <a:endParaRPr sz="750">
              <a:latin typeface="Times New Roman"/>
              <a:cs typeface="Times New Roman"/>
            </a:endParaRPr>
          </a:p>
          <a:p>
            <a:pPr marL="43294" marR="2541375">
              <a:lnSpc>
                <a:spcPct val="186400"/>
              </a:lnSpc>
              <a:spcBef>
                <a:spcPts val="65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calculator.js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function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add(a,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b)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750">
              <a:latin typeface="Courier New"/>
              <a:cs typeface="Courier New"/>
            </a:endParaRPr>
          </a:p>
          <a:p>
            <a:pPr marL="278382">
              <a:spcBef>
                <a:spcPts val="791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return</a:t>
            </a:r>
            <a:r>
              <a:rPr sz="750" b="1" spc="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b;</a:t>
            </a:r>
            <a:endParaRPr sz="750">
              <a:latin typeface="Courier New"/>
              <a:cs typeface="Courier New"/>
            </a:endParaRPr>
          </a:p>
          <a:p>
            <a:pPr marL="43294">
              <a:spcBef>
                <a:spcPts val="794"/>
              </a:spcBef>
            </a:pP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750">
              <a:latin typeface="Courier New"/>
              <a:cs typeface="Courier New"/>
            </a:endParaRPr>
          </a:p>
          <a:p>
            <a:pPr marL="278382" marR="2249139" indent="-235088">
              <a:lnSpc>
                <a:spcPct val="188200"/>
              </a:lnSpc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function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subtract(a,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b)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return</a:t>
            </a:r>
            <a:r>
              <a:rPr sz="750" b="1" spc="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b;</a:t>
            </a:r>
            <a:endParaRPr sz="750">
              <a:latin typeface="Courier New"/>
              <a:cs typeface="Courier New"/>
            </a:endParaRPr>
          </a:p>
          <a:p>
            <a:pPr marL="43294">
              <a:spcBef>
                <a:spcPts val="787"/>
              </a:spcBef>
            </a:pP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750">
              <a:latin typeface="Courier New"/>
              <a:cs typeface="Courier New"/>
            </a:endParaRPr>
          </a:p>
          <a:p>
            <a:pPr marL="278382" marR="2249139" indent="-235088">
              <a:lnSpc>
                <a:spcPct val="188200"/>
              </a:lnSpc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function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multiply(a,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b)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return</a:t>
            </a:r>
            <a:r>
              <a:rPr sz="750" b="1" spc="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b;</a:t>
            </a:r>
            <a:endParaRPr sz="750">
              <a:latin typeface="Courier New"/>
              <a:cs typeface="Courier New"/>
            </a:endParaRPr>
          </a:p>
          <a:p>
            <a:pPr marL="43294">
              <a:spcBef>
                <a:spcPts val="791"/>
              </a:spcBef>
            </a:pP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09011" y="5962312"/>
            <a:ext cx="3768869" cy="215178"/>
          </a:xfrm>
          <a:custGeom>
            <a:avLst/>
            <a:gdLst/>
            <a:ahLst/>
            <a:cxnLst/>
            <a:rect l="l" t="t" r="r" b="b"/>
            <a:pathLst>
              <a:path w="5527675" h="315595">
                <a:moveTo>
                  <a:pt x="6096" y="0"/>
                </a:moveTo>
                <a:lnTo>
                  <a:pt x="0" y="0"/>
                </a:lnTo>
                <a:lnTo>
                  <a:pt x="0" y="315468"/>
                </a:lnTo>
                <a:lnTo>
                  <a:pt x="6096" y="315468"/>
                </a:lnTo>
                <a:lnTo>
                  <a:pt x="6096" y="0"/>
                </a:lnTo>
                <a:close/>
              </a:path>
              <a:path w="5527675" h="315595">
                <a:moveTo>
                  <a:pt x="5527548" y="0"/>
                </a:moveTo>
                <a:lnTo>
                  <a:pt x="5522976" y="0"/>
                </a:lnTo>
                <a:lnTo>
                  <a:pt x="5522976" y="315468"/>
                </a:lnTo>
                <a:lnTo>
                  <a:pt x="5527548" y="315468"/>
                </a:lnTo>
                <a:lnTo>
                  <a:pt x="5527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394</a:t>
            </a:fld>
            <a:endParaRPr spc="-34" dirty="0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9011" y="586055"/>
            <a:ext cx="3768869" cy="2326698"/>
          </a:xfrm>
          <a:custGeom>
            <a:avLst/>
            <a:gdLst/>
            <a:ahLst/>
            <a:cxnLst/>
            <a:rect l="l" t="t" r="r" b="b"/>
            <a:pathLst>
              <a:path w="5527675" h="3412490">
                <a:moveTo>
                  <a:pt x="5527548" y="3406140"/>
                </a:moveTo>
                <a:lnTo>
                  <a:pt x="5522976" y="3406140"/>
                </a:lnTo>
                <a:lnTo>
                  <a:pt x="6096" y="3406127"/>
                </a:lnTo>
                <a:lnTo>
                  <a:pt x="6096" y="0"/>
                </a:lnTo>
                <a:lnTo>
                  <a:pt x="0" y="0"/>
                </a:lnTo>
                <a:lnTo>
                  <a:pt x="0" y="3412236"/>
                </a:lnTo>
                <a:lnTo>
                  <a:pt x="5522976" y="3412236"/>
                </a:lnTo>
                <a:lnTo>
                  <a:pt x="5527548" y="3412236"/>
                </a:lnTo>
                <a:lnTo>
                  <a:pt x="5527548" y="3406140"/>
                </a:lnTo>
                <a:close/>
              </a:path>
              <a:path w="5527675" h="3412490">
                <a:moveTo>
                  <a:pt x="5527548" y="0"/>
                </a:moveTo>
                <a:lnTo>
                  <a:pt x="5522976" y="0"/>
                </a:lnTo>
                <a:lnTo>
                  <a:pt x="5522976" y="315468"/>
                </a:lnTo>
                <a:lnTo>
                  <a:pt x="5522976" y="630936"/>
                </a:lnTo>
                <a:lnTo>
                  <a:pt x="5522976" y="3406127"/>
                </a:lnTo>
                <a:lnTo>
                  <a:pt x="5527548" y="3406127"/>
                </a:lnTo>
                <a:lnTo>
                  <a:pt x="5527548" y="315468"/>
                </a:lnTo>
                <a:lnTo>
                  <a:pt x="5527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 txBox="1"/>
          <p:nvPr/>
        </p:nvSpPr>
        <p:spPr>
          <a:xfrm>
            <a:off x="4213167" y="275197"/>
            <a:ext cx="3761509" cy="302489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3294">
              <a:spcBef>
                <a:spcPts val="85"/>
              </a:spcBef>
              <a:tabLst>
                <a:tab pos="1271121" algn="l"/>
                <a:tab pos="2864784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 marL="278382" marR="2366033" indent="-235088">
              <a:lnSpc>
                <a:spcPct val="188200"/>
              </a:lnSpc>
              <a:spcBef>
                <a:spcPts val="556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function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divide(a,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b)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(b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===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0)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750">
              <a:latin typeface="Courier New"/>
              <a:cs typeface="Courier New"/>
            </a:endParaRPr>
          </a:p>
          <a:p>
            <a:pPr marL="511306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return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"Cannot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divide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by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zero!";</a:t>
            </a:r>
            <a:endParaRPr sz="750">
              <a:latin typeface="Courier New"/>
              <a:cs typeface="Courier New"/>
            </a:endParaRPr>
          </a:p>
          <a:p>
            <a:pPr marL="278382">
              <a:spcBef>
                <a:spcPts val="784"/>
              </a:spcBef>
            </a:pP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750">
              <a:latin typeface="Courier New"/>
              <a:cs typeface="Courier New"/>
            </a:endParaRPr>
          </a:p>
          <a:p>
            <a:pPr marL="278382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return</a:t>
            </a:r>
            <a:r>
              <a:rPr sz="750" b="1" spc="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b;</a:t>
            </a:r>
            <a:endParaRPr sz="750">
              <a:latin typeface="Courier New"/>
              <a:cs typeface="Courier New"/>
            </a:endParaRPr>
          </a:p>
          <a:p>
            <a:pPr marL="43294">
              <a:spcBef>
                <a:spcPts val="794"/>
              </a:spcBef>
            </a:pP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750">
              <a:latin typeface="Courier New"/>
              <a:cs typeface="Courier New"/>
            </a:endParaRPr>
          </a:p>
          <a:p>
            <a:pPr marL="43294" marR="1137341">
              <a:lnSpc>
                <a:spcPct val="187300"/>
              </a:lnSpc>
              <a:spcBef>
                <a:spcPts val="7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Print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calculated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values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console.log("Addition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(2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3):",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add(2,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3));</a:t>
            </a:r>
            <a:endParaRPr sz="750">
              <a:latin typeface="Courier New"/>
              <a:cs typeface="Courier New"/>
            </a:endParaRPr>
          </a:p>
          <a:p>
            <a:pPr marL="43294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console.log("Subtraction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(5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2):",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subtract(5,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2));</a:t>
            </a:r>
            <a:endParaRPr sz="750">
              <a:latin typeface="Courier New"/>
              <a:cs typeface="Courier New"/>
            </a:endParaRPr>
          </a:p>
          <a:p>
            <a:pPr marL="43294">
              <a:spcBef>
                <a:spcPts val="78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console.log("Multiplication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(4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3):",</a:t>
            </a:r>
            <a:r>
              <a:rPr sz="750" b="1" spc="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multiply(4,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3));</a:t>
            </a:r>
            <a:endParaRPr sz="750">
              <a:latin typeface="Courier New"/>
              <a:cs typeface="Courier New"/>
            </a:endParaRPr>
          </a:p>
          <a:p>
            <a:pPr marL="43294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console.log("Division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(10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2):",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divide(10,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2));</a:t>
            </a:r>
            <a:endParaRPr sz="750">
              <a:latin typeface="Courier New"/>
              <a:cs typeface="Courier New"/>
            </a:endParaRPr>
          </a:p>
          <a:p>
            <a:pPr marL="43294" marR="114297">
              <a:lnSpc>
                <a:spcPct val="189100"/>
              </a:lnSpc>
              <a:spcBef>
                <a:spcPts val="173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Purpose: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This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script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performs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basic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arithmetic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operations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logs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results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console.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Output: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When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run,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this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program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prints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results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calculations.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395</a:t>
            </a:fld>
            <a:endParaRPr spc="-34" dirty="0"/>
          </a:p>
        </p:txBody>
      </p:sp>
      <p:sp>
        <p:nvSpPr>
          <p:cNvPr id="4" name="object 4"/>
          <p:cNvSpPr txBox="1"/>
          <p:nvPr/>
        </p:nvSpPr>
        <p:spPr>
          <a:xfrm>
            <a:off x="4248149" y="3625279"/>
            <a:ext cx="2668732" cy="761927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2:</a:t>
            </a:r>
            <a:r>
              <a:rPr sz="886" b="1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Create</a:t>
            </a:r>
            <a:r>
              <a:rPr sz="886" b="1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Dockerfile</a:t>
            </a:r>
            <a:endParaRPr sz="886">
              <a:latin typeface="Times New Roman"/>
              <a:cs typeface="Times New Roman"/>
            </a:endParaRPr>
          </a:p>
          <a:p>
            <a:pPr marL="8659">
              <a:spcBef>
                <a:spcPts val="883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Dockerfile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contains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instructions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building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808"/>
              </a:spcBef>
              <a:buAutoNum type="arabicPeriod"/>
              <a:tabLst>
                <a:tab pos="300895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named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Dockerfile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(no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extension).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AutoNum type="arabicPeriod"/>
              <a:tabLst>
                <a:tab pos="300895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Add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following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content: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1089" y="4493029"/>
            <a:ext cx="3765406" cy="769441"/>
          </a:xfrm>
          <a:prstGeom prst="rect">
            <a:avLst/>
          </a:prstGeom>
          <a:ln w="457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459">
              <a:lnSpc>
                <a:spcPts val="862"/>
              </a:lnSpc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FROM</a:t>
            </a:r>
            <a:r>
              <a:rPr sz="750" b="1" spc="6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node:16-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alpine</a:t>
            </a:r>
            <a:endParaRPr sz="750">
              <a:latin typeface="Courier New"/>
              <a:cs typeface="Courier New"/>
            </a:endParaRPr>
          </a:p>
          <a:p>
            <a:pPr marL="45459">
              <a:spcBef>
                <a:spcPts val="78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WORKDIR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/app</a:t>
            </a:r>
            <a:endParaRPr sz="750">
              <a:latin typeface="Courier New"/>
              <a:cs typeface="Courier New"/>
            </a:endParaRPr>
          </a:p>
          <a:p>
            <a:pPr marL="45459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COPY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calculator.js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/app</a:t>
            </a:r>
            <a:endParaRPr sz="750">
              <a:latin typeface="Courier New"/>
              <a:cs typeface="Courier New"/>
            </a:endParaRPr>
          </a:p>
          <a:p>
            <a:pPr marL="45459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CMD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["node",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"calculator.js"]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50" y="5357391"/>
            <a:ext cx="3255385" cy="806019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Explanation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b="1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Dockerfile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8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node:16-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alpine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94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This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uses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Alpine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Node.js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16,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which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minimal,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lightweight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14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WORKDIR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/app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396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7"/>
            <a:ext cx="3689206" cy="2763350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  <a:tab pos="2829715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Sets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working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directory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inside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/app,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where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app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will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go.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14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COPY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calculator.js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/app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0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Copies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calculator.js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14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CMD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["node",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"calculator.js"]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0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Tells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calculator.js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using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Node.js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when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starts.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05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3: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Build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886" b="1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endParaRPr sz="886">
              <a:latin typeface="Times New Roman"/>
              <a:cs typeface="Times New Roman"/>
            </a:endParaRPr>
          </a:p>
          <a:p>
            <a:pPr marL="300895" indent="-145902">
              <a:spcBef>
                <a:spcPts val="880"/>
              </a:spcBef>
              <a:buAutoNum type="arabicPeriod"/>
              <a:tabLst>
                <a:tab pos="300895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Open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terminal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directory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containing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Dockerfile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calculator.js.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AutoNum type="arabicPeriod"/>
              <a:tabLst>
                <a:tab pos="300895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following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command: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36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build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simple-calculator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.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75"/>
              </a:spcBef>
            </a:pPr>
            <a:endParaRPr sz="750">
              <a:latin typeface="Courier New"/>
              <a:cs typeface="Courier New"/>
            </a:endParaRPr>
          </a:p>
          <a:p>
            <a:pPr marL="301328" lvl="1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build: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This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command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builds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Dockerfile.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9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-t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simple-calculator: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Tags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with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simple-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calculator.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7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.: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Refers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current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directory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where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Dockerfile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located.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8149" y="3308356"/>
            <a:ext cx="2869623" cy="1223592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4:</a:t>
            </a:r>
            <a:r>
              <a:rPr sz="886" b="1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886" b="1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endParaRPr sz="886">
              <a:latin typeface="Times New Roman"/>
              <a:cs typeface="Times New Roman"/>
            </a:endParaRPr>
          </a:p>
          <a:p>
            <a:pPr marL="8659">
              <a:spcBef>
                <a:spcPts val="890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using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just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created: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30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simple-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calculator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82"/>
              </a:spcBef>
            </a:pPr>
            <a:endParaRPr sz="750">
              <a:latin typeface="Courier New"/>
              <a:cs typeface="Courier New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run: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Starts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8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simple-calculator: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use.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0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Expected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Output: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console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will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display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results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calculations.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50" y="4820233"/>
            <a:ext cx="3092161" cy="813223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6: Push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17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endParaRPr sz="886">
              <a:latin typeface="Times New Roman"/>
              <a:cs typeface="Times New Roman"/>
            </a:endParaRPr>
          </a:p>
          <a:p>
            <a:pPr marL="8659">
              <a:spcBef>
                <a:spcPts val="890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Ensure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have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account.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Log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using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following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command: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30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login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24"/>
              </a:spcBef>
            </a:pPr>
            <a:endParaRPr sz="750">
              <a:latin typeface="Courier New"/>
              <a:cs typeface="Courier New"/>
            </a:endParaRPr>
          </a:p>
          <a:p>
            <a:pPr marL="8659"/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Enter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b="1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username</a:t>
            </a:r>
            <a:r>
              <a:rPr sz="750" b="1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password</a:t>
            </a:r>
            <a:r>
              <a:rPr sz="750" b="1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if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prompted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397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Tag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b="1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Hub: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50" y="787470"/>
            <a:ext cx="3687474" cy="73266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images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need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be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tagged</a:t>
            </a:r>
            <a:r>
              <a:rPr sz="750" spc="-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with your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-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username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before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they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can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be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uploaded:</a:t>
            </a:r>
            <a:endParaRPr sz="750">
              <a:latin typeface="Times New Roman"/>
              <a:cs typeface="Times New Roman"/>
            </a:endParaRPr>
          </a:p>
          <a:p>
            <a:pPr marL="8659" marR="3464">
              <a:lnSpc>
                <a:spcPct val="145500"/>
              </a:lnSpc>
              <a:spcBef>
                <a:spcPts val="327"/>
              </a:spcBef>
              <a:tabLst>
                <a:tab pos="470609" algn="l"/>
                <a:tab pos="756351" algn="l"/>
                <a:tab pos="1862521" algn="l"/>
              </a:tabLst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tag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	simple-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calculator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	your-dockerhub-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username/simple- calculator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17"/>
              </a:spcBef>
            </a:pPr>
            <a:endParaRPr sz="750">
              <a:latin typeface="Courier New"/>
              <a:cs typeface="Courier New"/>
            </a:endParaRPr>
          </a:p>
          <a:p>
            <a:pPr marL="8659"/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Replace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your-dockerhub-username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with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actual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username.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50" y="1821365"/>
            <a:ext cx="3119870" cy="780371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Push</a:t>
            </a:r>
            <a:r>
              <a:rPr sz="750" b="1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Hub: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0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Push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tagged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Hub: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4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9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push</a:t>
            </a:r>
            <a:r>
              <a:rPr sz="750" b="1" spc="92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your-dockerhub-username/simple-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calculator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17"/>
              </a:spcBef>
            </a:pPr>
            <a:endParaRPr sz="750">
              <a:latin typeface="Courier New"/>
              <a:cs typeface="Courier New"/>
            </a:endParaRPr>
          </a:p>
          <a:p>
            <a:pPr marL="8659">
              <a:spcBef>
                <a:spcPts val="3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Once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complete,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will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available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repository.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49" y="2904150"/>
            <a:ext cx="3686175" cy="2265543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7: Pull</a:t>
            </a:r>
            <a:r>
              <a:rPr sz="886" b="1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886" b="1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17" dirty="0">
                <a:solidFill>
                  <a:srgbClr val="0C0C0C"/>
                </a:solidFill>
                <a:latin typeface="Times New Roman"/>
                <a:cs typeface="Times New Roman"/>
              </a:rPr>
              <a:t>Hub</a:t>
            </a:r>
            <a:endParaRPr sz="886">
              <a:latin typeface="Times New Roman"/>
              <a:cs typeface="Times New Roman"/>
            </a:endParaRPr>
          </a:p>
          <a:p>
            <a:pPr marL="8659" marR="957237">
              <a:lnSpc>
                <a:spcPct val="184500"/>
              </a:lnSpc>
              <a:spcBef>
                <a:spcPts val="119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test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reusability,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first,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remove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existing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container: </a:t>
            </a:r>
            <a:r>
              <a:rPr sz="750" b="1" dirty="0">
                <a:latin typeface="Courier New"/>
                <a:cs typeface="Courier New"/>
              </a:rPr>
              <a:t>#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List</a:t>
            </a:r>
            <a:r>
              <a:rPr sz="750" b="1" spc="4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all</a:t>
            </a:r>
            <a:r>
              <a:rPr sz="750" b="1" spc="20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containers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(even</a:t>
            </a:r>
            <a:r>
              <a:rPr sz="750" b="1" spc="34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stopped</a:t>
            </a:r>
            <a:r>
              <a:rPr sz="750" b="1" spc="20" dirty="0">
                <a:latin typeface="Courier New"/>
                <a:cs typeface="Courier New"/>
              </a:rPr>
              <a:t> </a:t>
            </a:r>
            <a:r>
              <a:rPr sz="750" b="1" spc="-7" dirty="0">
                <a:latin typeface="Courier New"/>
                <a:cs typeface="Courier New"/>
              </a:rPr>
              <a:t>ones)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endParaRPr sz="750">
              <a:latin typeface="Courier New"/>
              <a:cs typeface="Courier New"/>
            </a:endParaRPr>
          </a:p>
          <a:p>
            <a:pPr marL="8659" marR="2032667">
              <a:lnSpc>
                <a:spcPct val="188200"/>
              </a:lnSpc>
            </a:pPr>
            <a:r>
              <a:rPr sz="750" b="1" dirty="0">
                <a:latin typeface="Courier New"/>
                <a:cs typeface="Courier New"/>
              </a:rPr>
              <a:t>#</a:t>
            </a:r>
            <a:r>
              <a:rPr sz="750" b="1" spc="24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Remove</a:t>
            </a:r>
            <a:r>
              <a:rPr sz="750" b="1" spc="27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the</a:t>
            </a:r>
            <a:r>
              <a:rPr sz="750" b="1" spc="34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container</a:t>
            </a:r>
            <a:r>
              <a:rPr sz="750" b="1" spc="27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by</a:t>
            </a:r>
            <a:r>
              <a:rPr sz="750" b="1" spc="27" dirty="0">
                <a:latin typeface="Courier New"/>
                <a:cs typeface="Courier New"/>
              </a:rPr>
              <a:t> </a:t>
            </a:r>
            <a:r>
              <a:rPr sz="750" b="1" spc="-17" dirty="0">
                <a:latin typeface="Courier New"/>
                <a:cs typeface="Courier New"/>
              </a:rPr>
              <a:t>ID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&lt;container-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id&gt;</a:t>
            </a:r>
            <a:endParaRPr sz="750">
              <a:latin typeface="Courier New"/>
              <a:cs typeface="Courier New"/>
            </a:endParaRPr>
          </a:p>
          <a:p>
            <a:pPr marL="8659">
              <a:spcBef>
                <a:spcPts val="787"/>
              </a:spcBef>
            </a:pPr>
            <a:r>
              <a:rPr sz="750" b="1" dirty="0">
                <a:latin typeface="Courier New"/>
                <a:cs typeface="Courier New"/>
              </a:rPr>
              <a:t>#</a:t>
            </a:r>
            <a:r>
              <a:rPr sz="750" b="1" spc="24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Remove</a:t>
            </a:r>
            <a:r>
              <a:rPr sz="750" b="1" spc="24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the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local</a:t>
            </a:r>
            <a:r>
              <a:rPr sz="750" b="1" spc="24" dirty="0">
                <a:latin typeface="Courier New"/>
                <a:cs typeface="Courier New"/>
              </a:rPr>
              <a:t> </a:t>
            </a:r>
            <a:r>
              <a:rPr sz="750" b="1" spc="-14" dirty="0">
                <a:latin typeface="Courier New"/>
                <a:cs typeface="Courier New"/>
              </a:rPr>
              <a:t>image</a:t>
            </a:r>
            <a:endParaRPr sz="750">
              <a:latin typeface="Courier New"/>
              <a:cs typeface="Courier New"/>
            </a:endParaRPr>
          </a:p>
          <a:p>
            <a:pPr marL="8659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9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rmi</a:t>
            </a:r>
            <a:r>
              <a:rPr sz="750" b="1" spc="8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your-dockerhub-username/simple-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calculator</a:t>
            </a:r>
            <a:endParaRPr sz="750">
              <a:latin typeface="Courier New"/>
              <a:cs typeface="Courier New"/>
            </a:endParaRPr>
          </a:p>
          <a:p>
            <a:pPr marL="8659" marR="3464">
              <a:lnSpc>
                <a:spcPct val="147300"/>
              </a:lnSpc>
              <a:spcBef>
                <a:spcPts val="440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On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another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machine or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after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deleting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 local</a:t>
            </a:r>
            <a:r>
              <a:rPr sz="750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-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container,</a:t>
            </a:r>
            <a:r>
              <a:rPr sz="750" spc="-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pull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Docker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Hub: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36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9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pull</a:t>
            </a:r>
            <a:r>
              <a:rPr sz="750" b="1" spc="92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your-dockerhub-username/simple-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calculator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8150" y="5472782"/>
            <a:ext cx="3060556" cy="582390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8:</a:t>
            </a:r>
            <a:r>
              <a:rPr sz="886" b="1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Pulled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endParaRPr sz="886">
              <a:latin typeface="Times New Roman"/>
              <a:cs typeface="Times New Roman"/>
            </a:endParaRPr>
          </a:p>
          <a:p>
            <a:pPr marL="8659">
              <a:spcBef>
                <a:spcPts val="890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from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pulled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image: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30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9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8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your-dockerhub-username/simple-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calculator</a:t>
            </a:r>
            <a:endParaRPr sz="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398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You’ll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same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calculation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results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printed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console.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50" y="778118"/>
            <a:ext cx="1831831" cy="2088422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ourier New"/>
                <a:cs typeface="Courier New"/>
              </a:rPr>
              <a:t>#List</a:t>
            </a:r>
            <a:r>
              <a:rPr sz="750" b="1" spc="14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all</a:t>
            </a:r>
            <a:r>
              <a:rPr sz="750" b="1" spc="34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the</a:t>
            </a:r>
            <a:r>
              <a:rPr sz="750" b="1" spc="27" dirty="0">
                <a:latin typeface="Courier New"/>
                <a:cs typeface="Courier New"/>
              </a:rPr>
              <a:t> </a:t>
            </a:r>
            <a:r>
              <a:rPr sz="750" b="1" spc="-7" dirty="0">
                <a:latin typeface="Courier New"/>
                <a:cs typeface="Courier New"/>
              </a:rPr>
              <a:t>containers</a:t>
            </a:r>
            <a:endParaRPr sz="750">
              <a:latin typeface="Courier New"/>
              <a:cs typeface="Courier New"/>
            </a:endParaRPr>
          </a:p>
          <a:p>
            <a:pPr marL="8659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endParaRPr sz="750">
              <a:latin typeface="Courier New"/>
              <a:cs typeface="Courier New"/>
            </a:endParaRPr>
          </a:p>
          <a:p>
            <a:pPr marL="8659" marR="3464">
              <a:lnSpc>
                <a:spcPts val="1691"/>
              </a:lnSpc>
              <a:spcBef>
                <a:spcPts val="181"/>
              </a:spcBef>
            </a:pPr>
            <a:r>
              <a:rPr sz="750" b="1" dirty="0">
                <a:latin typeface="Courier New"/>
                <a:cs typeface="Courier New"/>
              </a:rPr>
              <a:t>#Delete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the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container</a:t>
            </a:r>
            <a:r>
              <a:rPr sz="750" b="1" spc="34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by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its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spc="-17" dirty="0">
                <a:latin typeface="Courier New"/>
                <a:cs typeface="Courier New"/>
              </a:rPr>
              <a:t>ID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&lt;container-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id&gt;</a:t>
            </a:r>
            <a:endParaRPr sz="750">
              <a:latin typeface="Courier New"/>
              <a:cs typeface="Courier New"/>
            </a:endParaRPr>
          </a:p>
          <a:p>
            <a:pPr marL="8659" marR="823025">
              <a:lnSpc>
                <a:spcPts val="1691"/>
              </a:lnSpc>
              <a:spcBef>
                <a:spcPts val="7"/>
              </a:spcBef>
            </a:pPr>
            <a:r>
              <a:rPr sz="750" b="1" dirty="0">
                <a:latin typeface="Courier New"/>
                <a:cs typeface="Courier New"/>
              </a:rPr>
              <a:t>#</a:t>
            </a:r>
            <a:r>
              <a:rPr sz="750" b="1" spc="17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List</a:t>
            </a:r>
            <a:r>
              <a:rPr sz="750" b="1" spc="27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all</a:t>
            </a:r>
            <a:r>
              <a:rPr sz="750" b="1" spc="10" dirty="0">
                <a:latin typeface="Courier New"/>
                <a:cs typeface="Courier New"/>
              </a:rPr>
              <a:t> </a:t>
            </a:r>
            <a:r>
              <a:rPr sz="750" b="1" spc="-7" dirty="0">
                <a:latin typeface="Courier New"/>
                <a:cs typeface="Courier New"/>
              </a:rPr>
              <a:t>images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images</a:t>
            </a:r>
            <a:endParaRPr sz="750">
              <a:latin typeface="Courier New"/>
              <a:cs typeface="Courier New"/>
            </a:endParaRPr>
          </a:p>
          <a:p>
            <a:pPr marL="8659" marR="178805">
              <a:lnSpc>
                <a:spcPts val="1684"/>
              </a:lnSpc>
              <a:spcBef>
                <a:spcPts val="10"/>
              </a:spcBef>
            </a:pPr>
            <a:r>
              <a:rPr sz="750" b="1" dirty="0">
                <a:latin typeface="Courier New"/>
                <a:cs typeface="Courier New"/>
              </a:rPr>
              <a:t>#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Remove</a:t>
            </a:r>
            <a:r>
              <a:rPr sz="750" b="1" spc="27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unused</a:t>
            </a:r>
            <a:r>
              <a:rPr sz="750" b="1" spc="20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images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by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spc="-17" dirty="0">
                <a:latin typeface="Courier New"/>
                <a:cs typeface="Courier New"/>
              </a:rPr>
              <a:t>ID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rmi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&lt;image-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id&gt;</a:t>
            </a:r>
            <a:endParaRPr sz="750">
              <a:latin typeface="Courier New"/>
              <a:cs typeface="Courier New"/>
            </a:endParaRPr>
          </a:p>
          <a:p>
            <a:pPr marL="8659" marR="449828">
              <a:lnSpc>
                <a:spcPts val="1691"/>
              </a:lnSpc>
            </a:pPr>
            <a:r>
              <a:rPr sz="750" b="1" dirty="0">
                <a:latin typeface="Courier New"/>
                <a:cs typeface="Courier New"/>
              </a:rPr>
              <a:t>#</a:t>
            </a:r>
            <a:r>
              <a:rPr sz="750" b="1" spc="-286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Log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out</a:t>
            </a:r>
            <a:r>
              <a:rPr sz="750" b="1" spc="14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of</a:t>
            </a:r>
            <a:r>
              <a:rPr sz="750" b="1" spc="31" dirty="0">
                <a:latin typeface="Courier New"/>
                <a:cs typeface="Courier New"/>
              </a:rPr>
              <a:t> </a:t>
            </a:r>
            <a:r>
              <a:rPr sz="750" b="1" dirty="0">
                <a:latin typeface="Courier New"/>
                <a:cs typeface="Courier New"/>
              </a:rPr>
              <a:t>Docker</a:t>
            </a:r>
            <a:r>
              <a:rPr sz="750" b="1" spc="14" dirty="0">
                <a:latin typeface="Courier New"/>
                <a:cs typeface="Courier New"/>
              </a:rPr>
              <a:t> </a:t>
            </a:r>
            <a:r>
              <a:rPr sz="750" b="1" spc="-14" dirty="0">
                <a:latin typeface="Courier New"/>
                <a:cs typeface="Courier New"/>
              </a:rPr>
              <a:t>Hub.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logout</a:t>
            </a:r>
            <a:endParaRPr sz="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399</a:t>
            </a:fld>
            <a:endParaRPr spc="-34" dirty="0"/>
          </a:p>
        </p:txBody>
      </p:sp>
      <p:sp>
        <p:nvSpPr>
          <p:cNvPr id="4" name="object 4"/>
          <p:cNvSpPr txBox="1"/>
          <p:nvPr/>
        </p:nvSpPr>
        <p:spPr>
          <a:xfrm>
            <a:off x="4248149" y="860246"/>
            <a:ext cx="3690938" cy="4002670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endParaRPr sz="1023" dirty="0">
              <a:latin typeface="Times New Roman"/>
              <a:cs typeface="Times New Roman"/>
            </a:endParaRPr>
          </a:p>
          <a:p>
            <a:pPr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endParaRPr sz="1023" dirty="0">
              <a:latin typeface="Times New Roman"/>
              <a:cs typeface="Times New Roman"/>
            </a:endParaRPr>
          </a:p>
          <a:p>
            <a:pPr marL="206947" marR="205648" algn="ctr">
              <a:lnSpc>
                <a:spcPct val="144700"/>
              </a:lnSpc>
              <a:spcBef>
                <a:spcPts val="883"/>
              </a:spcBef>
            </a:pPr>
            <a:r>
              <a:rPr sz="1023" b="1" dirty="0">
                <a:latin typeface="Times New Roman"/>
                <a:cs typeface="Times New Roman"/>
              </a:rPr>
              <a:t>RUNNING</a:t>
            </a:r>
            <a:r>
              <a:rPr sz="1023" b="1" spc="-34" dirty="0">
                <a:latin typeface="Times New Roman"/>
                <a:cs typeface="Times New Roman"/>
              </a:rPr>
              <a:t> </a:t>
            </a:r>
            <a:r>
              <a:rPr sz="1023" b="1" spc="-14" dirty="0">
                <a:latin typeface="Times New Roman"/>
                <a:cs typeface="Times New Roman"/>
              </a:rPr>
              <a:t>MULTIPLE</a:t>
            </a:r>
            <a:r>
              <a:rPr sz="1023" b="1" spc="-27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CONTAINERS</a:t>
            </a:r>
            <a:r>
              <a:rPr sz="1023" b="1" spc="-34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USING</a:t>
            </a:r>
            <a:r>
              <a:rPr sz="1023" b="1" spc="-31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DOCKER COMPOSE</a:t>
            </a:r>
            <a:endParaRPr sz="1023" dirty="0">
              <a:latin typeface="Times New Roman"/>
              <a:cs typeface="Times New Roman"/>
            </a:endParaRPr>
          </a:p>
          <a:p>
            <a:pPr>
              <a:spcBef>
                <a:spcPts val="293"/>
              </a:spcBef>
            </a:pPr>
            <a:endParaRPr sz="1023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By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following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steps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Compose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exercise,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will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learn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how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to:</a:t>
            </a:r>
            <a:endParaRPr sz="750" dirty="0">
              <a:latin typeface="Times New Roman"/>
              <a:cs typeface="Times New Roman"/>
            </a:endParaRPr>
          </a:p>
          <a:p>
            <a:pPr marL="301328" marR="4329" indent="-146768">
              <a:lnSpc>
                <a:spcPct val="146400"/>
              </a:lnSpc>
              <a:spcBef>
                <a:spcPts val="457"/>
              </a:spcBef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Set</a:t>
            </a:r>
            <a:r>
              <a:rPr sz="750" b="1" spc="18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up</a:t>
            </a:r>
            <a:r>
              <a:rPr sz="750" b="1" spc="19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b="1" spc="19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b="1" spc="20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b="1" spc="20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MySQL</a:t>
            </a:r>
            <a:r>
              <a:rPr sz="750" b="1" spc="19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multi-container</a:t>
            </a:r>
            <a:r>
              <a:rPr sz="750" b="1" spc="19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environment</a:t>
            </a:r>
            <a:r>
              <a:rPr sz="750" b="1" spc="21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using</a:t>
            </a:r>
            <a:r>
              <a:rPr sz="750" spc="20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18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simple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configuration</a:t>
            </a:r>
            <a:r>
              <a:rPr sz="750" spc="8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9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(docker-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compose.yml).</a:t>
            </a:r>
            <a:endParaRPr sz="750" dirty="0">
              <a:latin typeface="Times New Roman"/>
              <a:cs typeface="Times New Roman"/>
            </a:endParaRPr>
          </a:p>
          <a:p>
            <a:pPr marL="301328" marR="6061" indent="-146768">
              <a:lnSpc>
                <a:spcPct val="146400"/>
              </a:lnSpc>
              <a:spcBef>
                <a:spcPts val="457"/>
              </a:spcBef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Create</a:t>
            </a:r>
            <a:r>
              <a:rPr sz="750" b="1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b="1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configure</a:t>
            </a:r>
            <a:r>
              <a:rPr sz="750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-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services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 a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web</a:t>
            </a:r>
            <a:r>
              <a:rPr sz="750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application</a:t>
            </a:r>
            <a:r>
              <a:rPr sz="750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 a</a:t>
            </a:r>
            <a:r>
              <a:rPr sz="750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database,</a:t>
            </a:r>
            <a:r>
              <a:rPr sz="750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including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setting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environment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variables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persistent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data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storage.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  <a:buClr>
                <a:srgbClr val="0C0C0C"/>
              </a:buClr>
              <a:buFont typeface="Symbol"/>
              <a:buChar char=""/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Run</a:t>
            </a:r>
            <a:r>
              <a:rPr sz="750" b="1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multiple</a:t>
            </a:r>
            <a:r>
              <a:rPr sz="750" b="1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r>
              <a:rPr sz="750" b="1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together</a:t>
            </a:r>
            <a:r>
              <a:rPr sz="750" b="1" spc="7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with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single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command,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simplifying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deployment.</a:t>
            </a:r>
            <a:endParaRPr sz="750" dirty="0">
              <a:latin typeface="Times New Roman"/>
              <a:cs typeface="Times New Roman"/>
            </a:endParaRPr>
          </a:p>
          <a:p>
            <a:pPr marL="301328" marR="3464" indent="-146768">
              <a:lnSpc>
                <a:spcPct val="146400"/>
              </a:lnSpc>
              <a:spcBef>
                <a:spcPts val="457"/>
              </a:spcBef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Access</a:t>
            </a:r>
            <a:r>
              <a:rPr sz="750" b="1" spc="99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8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b="1" spc="9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application</a:t>
            </a:r>
            <a:r>
              <a:rPr sz="750" b="1" spc="9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locally</a:t>
            </a:r>
            <a:r>
              <a:rPr sz="750" b="1" spc="109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through</a:t>
            </a:r>
            <a:r>
              <a:rPr sz="750" spc="9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7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web</a:t>
            </a:r>
            <a:r>
              <a:rPr sz="750" spc="10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browser</a:t>
            </a:r>
            <a:r>
              <a:rPr sz="750" spc="9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9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link</a:t>
            </a:r>
            <a:r>
              <a:rPr sz="750" spc="9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it</a:t>
            </a:r>
            <a:r>
              <a:rPr sz="750" spc="8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9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the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database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data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storage.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  <a:buClr>
                <a:srgbClr val="0C0C0C"/>
              </a:buClr>
              <a:buFont typeface="Symbol"/>
              <a:buChar char=""/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3"/>
              </a:spcBef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Use</a:t>
            </a:r>
            <a:r>
              <a:rPr sz="750" b="1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Compose</a:t>
            </a:r>
            <a:r>
              <a:rPr sz="750" b="1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commands</a:t>
            </a:r>
            <a:r>
              <a:rPr sz="750" b="1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start,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stop,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remove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easily.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  <a:buClr>
                <a:srgbClr val="0C0C0C"/>
              </a:buClr>
              <a:buFont typeface="Symbol"/>
              <a:buChar char=""/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Persist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b="1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share</a:t>
            </a:r>
            <a:r>
              <a:rPr sz="750" b="1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data</a:t>
            </a:r>
            <a:r>
              <a:rPr sz="750" b="1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between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using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volumes.</a:t>
            </a:r>
            <a:endParaRPr sz="750" dirty="0">
              <a:latin typeface="Times New Roman"/>
              <a:cs typeface="Times New Roman"/>
            </a:endParaRPr>
          </a:p>
          <a:p>
            <a:pPr marL="301328" marR="3464" indent="-146768">
              <a:lnSpc>
                <a:spcPct val="147300"/>
              </a:lnSpc>
              <a:spcBef>
                <a:spcPts val="436"/>
              </a:spcBef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Understand</a:t>
            </a:r>
            <a:r>
              <a:rPr sz="750" b="1" spc="75" dirty="0">
                <a:solidFill>
                  <a:srgbClr val="0C0C0C"/>
                </a:solidFill>
                <a:latin typeface="Times New Roman"/>
                <a:cs typeface="Times New Roman"/>
              </a:rPr>
              <a:t> 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basic</a:t>
            </a:r>
            <a:r>
              <a:rPr sz="750" b="1" spc="3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networking</a:t>
            </a:r>
            <a:r>
              <a:rPr sz="750" b="1" spc="33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b="1" spc="78" dirty="0">
                <a:solidFill>
                  <a:srgbClr val="0C0C0C"/>
                </a:solidFill>
                <a:latin typeface="Times New Roman"/>
                <a:cs typeface="Times New Roman"/>
              </a:rPr>
              <a:t> 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b="1" spc="75" dirty="0">
                <a:solidFill>
                  <a:srgbClr val="0C0C0C"/>
                </a:solidFill>
                <a:latin typeface="Times New Roman"/>
                <a:cs typeface="Times New Roman"/>
              </a:rPr>
              <a:t> 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Compose</a:t>
            </a:r>
            <a:r>
              <a:rPr sz="750" b="1" spc="82" dirty="0">
                <a:solidFill>
                  <a:srgbClr val="0C0C0C"/>
                </a:solidFill>
                <a:latin typeface="Times New Roman"/>
                <a:cs typeface="Times New Roman"/>
              </a:rPr>
              <a:t> 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enable</a:t>
            </a:r>
            <a:r>
              <a:rPr sz="750" spc="75" dirty="0">
                <a:solidFill>
                  <a:srgbClr val="0C0C0C"/>
                </a:solidFill>
                <a:latin typeface="Times New Roman"/>
                <a:cs typeface="Times New Roman"/>
              </a:rPr>
              <a:t> 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communication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between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containers.</a:t>
            </a:r>
            <a:endParaRPr sz="750" dirty="0">
              <a:latin typeface="Times New Roman"/>
              <a:cs typeface="Times New Roman"/>
            </a:endParaRPr>
          </a:p>
          <a:p>
            <a:pPr marL="301328" marR="6494" indent="-146768">
              <a:lnSpc>
                <a:spcPct val="145500"/>
              </a:lnSpc>
              <a:spcBef>
                <a:spcPts val="464"/>
              </a:spcBef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Reuse</a:t>
            </a:r>
            <a:r>
              <a:rPr sz="750" b="1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b="1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setup</a:t>
            </a:r>
            <a:r>
              <a:rPr sz="750" b="1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on</a:t>
            </a:r>
            <a:r>
              <a:rPr sz="750" b="1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any</a:t>
            </a:r>
            <a:r>
              <a:rPr sz="750" b="1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0C0C0C"/>
                </a:solidFill>
                <a:latin typeface="Times New Roman"/>
                <a:cs typeface="Times New Roman"/>
              </a:rPr>
              <a:t>system</a:t>
            </a:r>
            <a:r>
              <a:rPr sz="750" b="1" spc="7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by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copying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docker-compose.yml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running </a:t>
            </a:r>
            <a:r>
              <a:rPr sz="750" spc="-17" dirty="0">
                <a:solidFill>
                  <a:srgbClr val="0C0C0C"/>
                </a:solidFill>
                <a:latin typeface="Times New Roman"/>
                <a:cs typeface="Times New Roman"/>
              </a:rPr>
              <a:t>it.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7601" y="4923732"/>
            <a:ext cx="3618634" cy="128969"/>
          </a:xfrm>
          <a:prstGeom prst="rect">
            <a:avLst/>
          </a:prstGeom>
          <a:ln w="4571">
            <a:solidFill>
              <a:srgbClr val="000000"/>
            </a:solidFill>
          </a:ln>
        </p:spPr>
        <p:txBody>
          <a:bodyPr vert="horz" wrap="square" lIns="0" tIns="13422" rIns="0" bIns="0" rtlCol="0">
            <a:spAutoFit/>
          </a:bodyPr>
          <a:lstStyle/>
          <a:p>
            <a:pPr marL="191794" indent="-146334">
              <a:spcBef>
                <a:spcPts val="106"/>
              </a:spcBef>
              <a:buFont typeface="Symbol"/>
              <a:buChar char=""/>
              <a:tabLst>
                <a:tab pos="191794" algn="l"/>
              </a:tabLst>
            </a:pP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r>
              <a:rPr sz="750" b="1" spc="-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750" b="1" spc="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750" b="1" spc="4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750" b="1" spc="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document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50" y="5219244"/>
            <a:ext cx="2863128" cy="1014625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1.</a:t>
            </a:r>
            <a:r>
              <a:rPr sz="886" b="1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What</a:t>
            </a:r>
            <a:r>
              <a:rPr sz="886" b="1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886" b="1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886" b="1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docker-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compose.yml</a:t>
            </a:r>
            <a:r>
              <a:rPr sz="886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File?</a:t>
            </a:r>
            <a:endParaRPr sz="886">
              <a:latin typeface="Times New Roman"/>
              <a:cs typeface="Times New Roman"/>
            </a:endParaRPr>
          </a:p>
          <a:p>
            <a:pPr marL="8659" marR="414326">
              <a:lnSpc>
                <a:spcPct val="190000"/>
              </a:lnSpc>
              <a:spcBef>
                <a:spcPts val="72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docker-compose.yml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configuration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that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defines: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What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(services)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create.</a:t>
            </a:r>
            <a:endParaRPr sz="750">
              <a:latin typeface="Times New Roman"/>
              <a:cs typeface="Times New Roman"/>
            </a:endParaRPr>
          </a:p>
          <a:p>
            <a:pPr marL="8659" marR="3464">
              <a:lnSpc>
                <a:spcPts val="1718"/>
              </a:lnSpc>
              <a:spcBef>
                <a:spcPts val="65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How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they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should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work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together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(like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connecting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MySQL).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Settings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each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(such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ports,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environment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variables,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etc.).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StarUML in Google and Click on the official link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DD98D-8FDE-E9DF-6E27-7067FFA78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58" r="5676" b="7347"/>
          <a:stretch/>
        </p:blipFill>
        <p:spPr>
          <a:xfrm>
            <a:off x="0" y="1912776"/>
            <a:ext cx="12192000" cy="49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41" y="246787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Diagrams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87220" y="968358"/>
            <a:ext cx="11747241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50000"/>
              </a:lnSpc>
              <a:buAutoNum type="arabicPeriod"/>
            </a:pPr>
            <a:r>
              <a:rPr lang="en-US" sz="2000" b="1" u="sng" dirty="0">
                <a:solidFill>
                  <a:srgbClr val="7030A0"/>
                </a:solidFill>
              </a:rPr>
              <a:t>Class Diagram: </a:t>
            </a:r>
            <a:r>
              <a:rPr lang="en-US" sz="2000" dirty="0"/>
              <a:t>Shows types of things in the system, and how they relate.</a:t>
            </a:r>
          </a:p>
          <a:p>
            <a:pPr algn="just">
              <a:lnSpc>
                <a:spcPct val="250000"/>
              </a:lnSpc>
            </a:pPr>
            <a:r>
              <a:rPr lang="en-US" sz="2000" i="1" dirty="0"/>
              <a:t>Example: An "ATM" class connected to a "Card" class that handles money requests.</a:t>
            </a:r>
          </a:p>
          <a:p>
            <a:pPr algn="just">
              <a:lnSpc>
                <a:spcPct val="250000"/>
              </a:lnSpc>
            </a:pPr>
            <a:r>
              <a:rPr lang="en-US" sz="2000" b="1" u="sng" dirty="0">
                <a:solidFill>
                  <a:srgbClr val="7030A0"/>
                </a:solidFill>
              </a:rPr>
              <a:t>2. Object Diagram: </a:t>
            </a:r>
            <a:r>
              <a:rPr lang="en-US" sz="2000" dirty="0"/>
              <a:t>A snapshot of real items, like a specific "Debit Card," at one moment.</a:t>
            </a:r>
          </a:p>
          <a:p>
            <a:pPr algn="just">
              <a:lnSpc>
                <a:spcPct val="250000"/>
              </a:lnSpc>
            </a:pPr>
            <a:r>
              <a:rPr lang="en-US" sz="2000" i="1" dirty="0"/>
              <a:t>Example: A "Debit Card" showing details for one user.</a:t>
            </a:r>
          </a:p>
          <a:p>
            <a:pPr algn="just">
              <a:lnSpc>
                <a:spcPct val="250000"/>
              </a:lnSpc>
            </a:pPr>
            <a:r>
              <a:rPr lang="en-US" sz="2000" b="1" u="sng" dirty="0">
                <a:solidFill>
                  <a:srgbClr val="7030A0"/>
                </a:solidFill>
              </a:rPr>
              <a:t>3. Use-case Diagram: </a:t>
            </a:r>
            <a:r>
              <a:rPr lang="en-US" sz="2000" dirty="0"/>
              <a:t> Shows how people use the system, like withdrawing cash or checking balance.</a:t>
            </a:r>
          </a:p>
          <a:p>
            <a:pPr algn="just">
              <a:lnSpc>
                <a:spcPct val="250000"/>
              </a:lnSpc>
            </a:pPr>
            <a:r>
              <a:rPr lang="en-US" sz="2000" i="1" dirty="0"/>
              <a:t>Example: A user withdrawing cash or checking their balance.</a:t>
            </a:r>
            <a:endParaRPr lang="en-IN" sz="2000" i="1" dirty="0"/>
          </a:p>
        </p:txBody>
      </p:sp>
    </p:spTree>
    <p:extLst>
      <p:ext uri="{BB962C8B-B14F-4D97-AF65-F5344CB8AC3E}">
        <p14:creationId xmlns:p14="http://schemas.microsoft.com/office/powerpoint/2010/main" val="376810671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3689206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  <a:tab pos="2829715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This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written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YAML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format,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which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simple,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human-readable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way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structure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data.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8149" y="1004691"/>
            <a:ext cx="2089872" cy="377206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2.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Where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to Find</a:t>
            </a:r>
            <a:r>
              <a:rPr sz="886" b="1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Sample</a:t>
            </a:r>
            <a:r>
              <a:rPr sz="886" b="1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Configurations</a:t>
            </a:r>
            <a:endParaRPr sz="886">
              <a:latin typeface="Times New Roman"/>
              <a:cs typeface="Times New Roman"/>
            </a:endParaRPr>
          </a:p>
          <a:p>
            <a:pPr marL="8659">
              <a:spcBef>
                <a:spcPts val="883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can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find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examples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docker-compose.yml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files: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49" y="1685244"/>
            <a:ext cx="3687907" cy="1323405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Documentation: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official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website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has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guides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sample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configurations.</a:t>
            </a:r>
            <a:endParaRPr sz="750">
              <a:latin typeface="Times New Roman"/>
              <a:cs typeface="Times New Roman"/>
            </a:endParaRPr>
          </a:p>
          <a:p>
            <a:pPr marL="8659" marR="3896">
              <a:lnSpc>
                <a:spcPct val="146400"/>
              </a:lnSpc>
              <a:spcBef>
                <a:spcPts val="399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GitHub:</a:t>
            </a:r>
            <a:r>
              <a:rPr sz="750" spc="18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Many</a:t>
            </a:r>
            <a:r>
              <a:rPr sz="750" spc="16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developers</a:t>
            </a:r>
            <a:r>
              <a:rPr sz="750" spc="17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share</a:t>
            </a:r>
            <a:r>
              <a:rPr sz="750" spc="17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sample</a:t>
            </a:r>
            <a:r>
              <a:rPr sz="750" spc="17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files.</a:t>
            </a:r>
            <a:r>
              <a:rPr sz="750" spc="18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18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example,</a:t>
            </a:r>
            <a:r>
              <a:rPr sz="750" spc="17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17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can</a:t>
            </a:r>
            <a:r>
              <a:rPr sz="750" spc="16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visit</a:t>
            </a:r>
            <a:r>
              <a:rPr sz="750" spc="17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Brad</a:t>
            </a:r>
            <a:r>
              <a:rPr sz="750" spc="16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Traversy's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Example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scroll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3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beginner-friendly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example.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828"/>
              </a:spcBef>
              <a:buClr>
                <a:srgbClr val="0C0C0C"/>
              </a:buClr>
              <a:buFont typeface="Arial MT"/>
              <a:buChar char="•"/>
              <a:tabLst>
                <a:tab pos="301328" algn="l"/>
              </a:tabLst>
            </a:pPr>
            <a:r>
              <a:rPr sz="750" u="sng" spc="-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https://gist.github.com/bradtraversy/faa8de544c62eef3f31de406982f1d42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0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Hub: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Each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(like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or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WordPress)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often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includes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example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configurations.</a:t>
            </a:r>
            <a:endParaRPr sz="750">
              <a:latin typeface="Times New Roman"/>
              <a:cs typeface="Times New Roman"/>
            </a:endParaRPr>
          </a:p>
          <a:p>
            <a:pPr marL="8659" marR="3464">
              <a:lnSpc>
                <a:spcPct val="148200"/>
              </a:lnSpc>
              <a:spcBef>
                <a:spcPts val="36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8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simplicity,</a:t>
            </a:r>
            <a:r>
              <a:rPr sz="750" spc="9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let’s</a:t>
            </a:r>
            <a:r>
              <a:rPr sz="750" spc="9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build</a:t>
            </a:r>
            <a:r>
              <a:rPr sz="750" spc="9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9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basic</a:t>
            </a:r>
            <a:r>
              <a:rPr sz="750" spc="9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docker-compose.yml</a:t>
            </a:r>
            <a:r>
              <a:rPr sz="750" spc="10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8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9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11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10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</a:t>
            </a:r>
            <a:r>
              <a:rPr sz="750" spc="9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from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scratch.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09011" y="5543550"/>
            <a:ext cx="3768869" cy="440748"/>
          </a:xfrm>
          <a:custGeom>
            <a:avLst/>
            <a:gdLst/>
            <a:ahLst/>
            <a:cxnLst/>
            <a:rect l="l" t="t" r="r" b="b"/>
            <a:pathLst>
              <a:path w="5527675" h="646429">
                <a:moveTo>
                  <a:pt x="6096" y="6108"/>
                </a:moveTo>
                <a:lnTo>
                  <a:pt x="0" y="6108"/>
                </a:lnTo>
                <a:lnTo>
                  <a:pt x="0" y="333768"/>
                </a:lnTo>
                <a:lnTo>
                  <a:pt x="0" y="646188"/>
                </a:lnTo>
                <a:lnTo>
                  <a:pt x="6096" y="646188"/>
                </a:lnTo>
                <a:lnTo>
                  <a:pt x="6096" y="333768"/>
                </a:lnTo>
                <a:lnTo>
                  <a:pt x="6096" y="6108"/>
                </a:lnTo>
                <a:close/>
              </a:path>
              <a:path w="5527675" h="646429">
                <a:moveTo>
                  <a:pt x="5527548" y="12"/>
                </a:moveTo>
                <a:lnTo>
                  <a:pt x="5522976" y="12"/>
                </a:lnTo>
                <a:lnTo>
                  <a:pt x="0" y="0"/>
                </a:lnTo>
                <a:lnTo>
                  <a:pt x="0" y="6096"/>
                </a:lnTo>
                <a:lnTo>
                  <a:pt x="5522976" y="6096"/>
                </a:lnTo>
                <a:lnTo>
                  <a:pt x="5522976" y="333768"/>
                </a:lnTo>
                <a:lnTo>
                  <a:pt x="5522976" y="646188"/>
                </a:lnTo>
                <a:lnTo>
                  <a:pt x="5527548" y="646188"/>
                </a:lnTo>
                <a:lnTo>
                  <a:pt x="5527548" y="333768"/>
                </a:lnTo>
                <a:lnTo>
                  <a:pt x="5527548" y="6108"/>
                </a:lnTo>
                <a:lnTo>
                  <a:pt x="5527548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 txBox="1"/>
          <p:nvPr/>
        </p:nvSpPr>
        <p:spPr>
          <a:xfrm>
            <a:off x="4213167" y="3324981"/>
            <a:ext cx="3761509" cy="2775811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43294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3.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Writing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Basic</a:t>
            </a:r>
            <a:r>
              <a:rPr sz="886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docker-compose.yml</a:t>
            </a:r>
            <a:r>
              <a:rPr sz="886" b="1" spc="-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endParaRPr sz="886">
              <a:latin typeface="Times New Roman"/>
              <a:cs typeface="Times New Roman"/>
            </a:endParaRPr>
          </a:p>
          <a:p>
            <a:pPr marL="43294">
              <a:spcBef>
                <a:spcPts val="890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1: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Folder</a:t>
            </a:r>
            <a:endParaRPr sz="750">
              <a:latin typeface="Times New Roman"/>
              <a:cs typeface="Times New Roman"/>
            </a:endParaRPr>
          </a:p>
          <a:p>
            <a:pPr marL="43294" marR="1982013">
              <a:lnSpc>
                <a:spcPct val="190000"/>
              </a:lnSpc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Go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desktop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any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folder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prefer.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Right-click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select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Folder.</a:t>
            </a:r>
            <a:endParaRPr sz="750">
              <a:latin typeface="Times New Roman"/>
              <a:cs typeface="Times New Roman"/>
            </a:endParaRPr>
          </a:p>
          <a:p>
            <a:pPr marL="43294" marR="2271219">
              <a:lnSpc>
                <a:spcPts val="1718"/>
              </a:lnSpc>
              <a:spcBef>
                <a:spcPts val="184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folder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my_docker_project.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2: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Open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Text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Editor</a:t>
            </a:r>
            <a:endParaRPr sz="750">
              <a:latin typeface="Times New Roman"/>
              <a:cs typeface="Times New Roman"/>
            </a:endParaRPr>
          </a:p>
          <a:p>
            <a:pPr marL="43294">
              <a:spcBef>
                <a:spcPts val="610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Visual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Studio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Code,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Notepad,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any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other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text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editor.</a:t>
            </a:r>
            <a:endParaRPr sz="750">
              <a:latin typeface="Times New Roman"/>
              <a:cs typeface="Times New Roman"/>
            </a:endParaRPr>
          </a:p>
          <a:p>
            <a:pPr marL="43294">
              <a:spcBef>
                <a:spcPts val="81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new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file.</a:t>
            </a:r>
            <a:endParaRPr sz="750">
              <a:latin typeface="Times New Roman"/>
              <a:cs typeface="Times New Roman"/>
            </a:endParaRPr>
          </a:p>
          <a:p>
            <a:pPr marL="43294">
              <a:spcBef>
                <a:spcPts val="80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3: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Write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YAML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Configuration</a:t>
            </a:r>
            <a:endParaRPr sz="750">
              <a:latin typeface="Times New Roman"/>
              <a:cs typeface="Times New Roman"/>
            </a:endParaRPr>
          </a:p>
          <a:p>
            <a:pPr marL="43294">
              <a:spcBef>
                <a:spcPts val="81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Here’s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simple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example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docker-compose.yml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MySQL:</a:t>
            </a:r>
            <a:endParaRPr sz="750">
              <a:latin typeface="Times New Roman"/>
              <a:cs typeface="Times New Roman"/>
            </a:endParaRPr>
          </a:p>
          <a:p>
            <a:pPr marL="43294" marR="2892492">
              <a:lnSpc>
                <a:spcPct val="188200"/>
              </a:lnSpc>
              <a:spcBef>
                <a:spcPts val="41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version: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'3.1'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services:</a:t>
            </a:r>
            <a:endParaRPr sz="750">
              <a:latin typeface="Courier New"/>
              <a:cs typeface="Courier New"/>
            </a:endParaRPr>
          </a:p>
          <a:p>
            <a:pPr marL="160622">
              <a:spcBef>
                <a:spcPts val="777"/>
              </a:spcBef>
            </a:pP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db: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09011" y="5984133"/>
            <a:ext cx="3768869" cy="215178"/>
          </a:xfrm>
          <a:custGeom>
            <a:avLst/>
            <a:gdLst/>
            <a:ahLst/>
            <a:cxnLst/>
            <a:rect l="l" t="t" r="r" b="b"/>
            <a:pathLst>
              <a:path w="5527675" h="315595">
                <a:moveTo>
                  <a:pt x="6096" y="0"/>
                </a:moveTo>
                <a:lnTo>
                  <a:pt x="0" y="0"/>
                </a:lnTo>
                <a:lnTo>
                  <a:pt x="0" y="315468"/>
                </a:lnTo>
                <a:lnTo>
                  <a:pt x="6096" y="315468"/>
                </a:lnTo>
                <a:lnTo>
                  <a:pt x="6096" y="0"/>
                </a:lnTo>
                <a:close/>
              </a:path>
              <a:path w="5527675" h="315595">
                <a:moveTo>
                  <a:pt x="5527548" y="0"/>
                </a:moveTo>
                <a:lnTo>
                  <a:pt x="5522976" y="0"/>
                </a:lnTo>
                <a:lnTo>
                  <a:pt x="5522976" y="315468"/>
                </a:lnTo>
                <a:lnTo>
                  <a:pt x="5527548" y="315468"/>
                </a:lnTo>
                <a:lnTo>
                  <a:pt x="5527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400</a:t>
            </a:fld>
            <a:endParaRPr spc="-34" dirty="0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3128" y="560948"/>
            <a:ext cx="2065193" cy="1868361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image: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mysql:5.7</a:t>
            </a:r>
            <a:endParaRPr sz="750">
              <a:latin typeface="Courier New"/>
              <a:cs typeface="Courier New"/>
            </a:endParaRPr>
          </a:p>
          <a:p>
            <a:pPr marL="8659" marR="237253">
              <a:lnSpc>
                <a:spcPct val="188200"/>
              </a:lnSpc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container_name:</a:t>
            </a:r>
            <a:r>
              <a:rPr sz="750" b="1" spc="6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mysql_container environment:</a:t>
            </a:r>
            <a:endParaRPr sz="750">
              <a:latin typeface="Courier New"/>
              <a:cs typeface="Courier New"/>
            </a:endParaRPr>
          </a:p>
          <a:p>
            <a:pPr marL="124255" marR="3464">
              <a:lnSpc>
                <a:spcPts val="1691"/>
              </a:lnSpc>
              <a:spcBef>
                <a:spcPts val="181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MYSQL_ROOT_PASSWORD:</a:t>
            </a:r>
            <a:r>
              <a:rPr sz="750" b="1" spc="9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rootpassword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MYSQL_DATABASE:</a:t>
            </a:r>
            <a:r>
              <a:rPr sz="750" b="1" spc="72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wordpress_db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MYSQL_USER:</a:t>
            </a:r>
            <a:r>
              <a:rPr sz="750" b="1" spc="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wordpress_user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MYSQL_PASSWORD:</a:t>
            </a:r>
            <a:r>
              <a:rPr sz="750" b="1" spc="72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wordpress_pass</a:t>
            </a:r>
            <a:endParaRPr sz="750">
              <a:latin typeface="Courier New"/>
              <a:cs typeface="Courier New"/>
            </a:endParaRPr>
          </a:p>
          <a:p>
            <a:pPr marL="8659">
              <a:spcBef>
                <a:spcPts val="607"/>
              </a:spcBef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volumes:</a:t>
            </a:r>
            <a:endParaRPr sz="750">
              <a:latin typeface="Courier New"/>
              <a:cs typeface="Courier New"/>
            </a:endParaRPr>
          </a:p>
          <a:p>
            <a:pPr marL="124255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db_data:/var/lib/mysql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09011" y="586055"/>
            <a:ext cx="4330" cy="5585114"/>
          </a:xfrm>
          <a:custGeom>
            <a:avLst/>
            <a:gdLst/>
            <a:ahLst/>
            <a:cxnLst/>
            <a:rect l="l" t="t" r="r" b="b"/>
            <a:pathLst>
              <a:path w="6350" h="8191500">
                <a:moveTo>
                  <a:pt x="6096" y="0"/>
                </a:moveTo>
                <a:lnTo>
                  <a:pt x="0" y="0"/>
                </a:lnTo>
                <a:lnTo>
                  <a:pt x="0" y="315468"/>
                </a:lnTo>
                <a:lnTo>
                  <a:pt x="0" y="630936"/>
                </a:lnTo>
                <a:lnTo>
                  <a:pt x="0" y="8191500"/>
                </a:lnTo>
                <a:lnTo>
                  <a:pt x="6096" y="8191500"/>
                </a:lnTo>
                <a:lnTo>
                  <a:pt x="6096" y="315468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974676" y="586055"/>
            <a:ext cx="3464" cy="5585114"/>
          </a:xfrm>
          <a:custGeom>
            <a:avLst/>
            <a:gdLst/>
            <a:ahLst/>
            <a:cxnLst/>
            <a:rect l="l" t="t" r="r" b="b"/>
            <a:pathLst>
              <a:path w="5079" h="8191500">
                <a:moveTo>
                  <a:pt x="4572" y="0"/>
                </a:moveTo>
                <a:lnTo>
                  <a:pt x="0" y="0"/>
                </a:lnTo>
                <a:lnTo>
                  <a:pt x="0" y="315468"/>
                </a:lnTo>
                <a:lnTo>
                  <a:pt x="0" y="630936"/>
                </a:lnTo>
                <a:lnTo>
                  <a:pt x="0" y="8191500"/>
                </a:lnTo>
                <a:lnTo>
                  <a:pt x="4572" y="8191500"/>
                </a:lnTo>
                <a:lnTo>
                  <a:pt x="4572" y="315468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 txBox="1"/>
          <p:nvPr/>
        </p:nvSpPr>
        <p:spPr>
          <a:xfrm>
            <a:off x="4365157" y="2708749"/>
            <a:ext cx="2418051" cy="2948913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wordpress:</a:t>
            </a:r>
            <a:endParaRPr sz="750" dirty="0">
              <a:latin typeface="Courier New"/>
              <a:cs typeface="Courier New"/>
            </a:endParaRPr>
          </a:p>
          <a:p>
            <a:pPr marL="126419">
              <a:spcBef>
                <a:spcPts val="794"/>
              </a:spcBef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depends_on:</a:t>
            </a:r>
            <a:endParaRPr sz="750" dirty="0">
              <a:latin typeface="Courier New"/>
              <a:cs typeface="Courier New"/>
            </a:endParaRPr>
          </a:p>
          <a:p>
            <a:pPr marL="359343" indent="-116895">
              <a:spcBef>
                <a:spcPts val="791"/>
              </a:spcBef>
              <a:buChar char="-"/>
              <a:tabLst>
                <a:tab pos="359343" algn="l"/>
              </a:tabLst>
            </a:pP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db</a:t>
            </a:r>
            <a:endParaRPr sz="750" dirty="0">
              <a:latin typeface="Courier New"/>
              <a:cs typeface="Courier New"/>
            </a:endParaRPr>
          </a:p>
          <a:p>
            <a:pPr marL="126419" marR="238119">
              <a:lnSpc>
                <a:spcPct val="187700"/>
              </a:lnSpc>
              <a:spcBef>
                <a:spcPts val="7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image: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wordpress:latest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container_name:</a:t>
            </a:r>
            <a:r>
              <a:rPr sz="750" b="1" spc="6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wordpress_container ports:</a:t>
            </a:r>
            <a:endParaRPr sz="750" dirty="0">
              <a:latin typeface="Courier New"/>
              <a:cs typeface="Courier New"/>
            </a:endParaRPr>
          </a:p>
          <a:p>
            <a:pPr marL="242448">
              <a:spcBef>
                <a:spcPts val="794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"8000:80"</a:t>
            </a:r>
            <a:endParaRPr sz="750" dirty="0">
              <a:latin typeface="Courier New"/>
              <a:cs typeface="Courier New"/>
            </a:endParaRPr>
          </a:p>
          <a:p>
            <a:pPr marL="242448" marR="647683" indent="-116029">
              <a:lnSpc>
                <a:spcPct val="188200"/>
              </a:lnSpc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environment: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WORDPRESS_DB_HOST:</a:t>
            </a:r>
            <a:r>
              <a:rPr sz="750" b="1" spc="8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db:3306</a:t>
            </a:r>
            <a:endParaRPr sz="750" dirty="0">
              <a:latin typeface="Courier New"/>
              <a:cs typeface="Courier New"/>
            </a:endParaRPr>
          </a:p>
          <a:p>
            <a:pPr marL="242448" marR="3464">
              <a:lnSpc>
                <a:spcPct val="187300"/>
              </a:lnSpc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WORDPRESS_DB_USER:</a:t>
            </a:r>
            <a:r>
              <a:rPr sz="750" b="1" spc="8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wordpress_user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WORDPRESS_DB_PASSWORD:</a:t>
            </a:r>
            <a:r>
              <a:rPr sz="750" b="1" spc="106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wordpress_pass</a:t>
            </a:r>
            <a:endParaRPr sz="750" dirty="0">
              <a:latin typeface="Courier New"/>
              <a:cs typeface="Courier New"/>
            </a:endParaRPr>
          </a:p>
          <a:p>
            <a:pPr marL="126419" marR="356312" indent="115596">
              <a:lnSpc>
                <a:spcPct val="188200"/>
              </a:lnSpc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WORDPRESS_DB_NAME:</a:t>
            </a:r>
            <a:r>
              <a:rPr sz="750" b="1" spc="8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wordpress_db volumes:</a:t>
            </a:r>
            <a:endParaRPr sz="750" dirty="0">
              <a:latin typeface="Courier New"/>
              <a:cs typeface="Courier New"/>
            </a:endParaRPr>
          </a:p>
          <a:p>
            <a:pPr marL="359343" indent="-116895">
              <a:spcBef>
                <a:spcPts val="791"/>
              </a:spcBef>
              <a:buChar char="-"/>
              <a:tabLst>
                <a:tab pos="359343" algn="l"/>
              </a:tabLst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./wordpress_data:/var/www/html</a:t>
            </a:r>
            <a:endParaRPr sz="75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401</a:t>
            </a:fld>
            <a:endParaRPr spc="-34" dirty="0"/>
          </a:p>
        </p:txBody>
      </p:sp>
      <p:sp>
        <p:nvSpPr>
          <p:cNvPr id="9" name="object 9"/>
          <p:cNvSpPr txBox="1"/>
          <p:nvPr/>
        </p:nvSpPr>
        <p:spPr>
          <a:xfrm>
            <a:off x="4248149" y="5930969"/>
            <a:ext cx="486641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volumes:</a:t>
            </a:r>
            <a:endParaRPr sz="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09011" y="586047"/>
            <a:ext cx="3768869" cy="177944"/>
          </a:xfrm>
          <a:custGeom>
            <a:avLst/>
            <a:gdLst/>
            <a:ahLst/>
            <a:cxnLst/>
            <a:rect l="l" t="t" r="r" b="b"/>
            <a:pathLst>
              <a:path w="5527675" h="260984">
                <a:moveTo>
                  <a:pt x="5527548" y="254520"/>
                </a:moveTo>
                <a:lnTo>
                  <a:pt x="5522976" y="254520"/>
                </a:lnTo>
                <a:lnTo>
                  <a:pt x="6096" y="254508"/>
                </a:lnTo>
                <a:lnTo>
                  <a:pt x="6096" y="12"/>
                </a:lnTo>
                <a:lnTo>
                  <a:pt x="0" y="12"/>
                </a:lnTo>
                <a:lnTo>
                  <a:pt x="0" y="254508"/>
                </a:lnTo>
                <a:lnTo>
                  <a:pt x="0" y="260604"/>
                </a:lnTo>
                <a:lnTo>
                  <a:pt x="5522976" y="260604"/>
                </a:lnTo>
                <a:lnTo>
                  <a:pt x="5527548" y="260616"/>
                </a:lnTo>
                <a:lnTo>
                  <a:pt x="5527548" y="254520"/>
                </a:lnTo>
                <a:close/>
              </a:path>
              <a:path w="5527675" h="260984">
                <a:moveTo>
                  <a:pt x="5527548" y="0"/>
                </a:moveTo>
                <a:lnTo>
                  <a:pt x="5522976" y="0"/>
                </a:lnTo>
                <a:lnTo>
                  <a:pt x="5522976" y="254508"/>
                </a:lnTo>
                <a:lnTo>
                  <a:pt x="5527548" y="254508"/>
                </a:lnTo>
                <a:lnTo>
                  <a:pt x="5527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 txBox="1"/>
          <p:nvPr/>
        </p:nvSpPr>
        <p:spPr>
          <a:xfrm>
            <a:off x="4213167" y="560948"/>
            <a:ext cx="3761509" cy="8397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60622">
              <a:spcBef>
                <a:spcPts val="85"/>
              </a:spcBef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db_data: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102"/>
              </a:spcBef>
            </a:pPr>
            <a:endParaRPr sz="750">
              <a:latin typeface="Courier New"/>
              <a:cs typeface="Courier New"/>
            </a:endParaRPr>
          </a:p>
          <a:p>
            <a:pPr marL="156725" indent="-113431">
              <a:buAutoNum type="arabicPeriod" startAt="4"/>
              <a:tabLst>
                <a:tab pos="156725" algn="l"/>
              </a:tabLst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Step-by-Step</a:t>
            </a:r>
            <a:r>
              <a:rPr sz="886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Explanation</a:t>
            </a:r>
            <a:endParaRPr sz="886">
              <a:latin typeface="Times New Roman"/>
              <a:cs typeface="Times New Roman"/>
            </a:endParaRPr>
          </a:p>
          <a:p>
            <a:pPr marL="140274" lvl="1" indent="-96979">
              <a:spcBef>
                <a:spcPts val="880"/>
              </a:spcBef>
              <a:buAutoNum type="arabicPeriod"/>
              <a:tabLst>
                <a:tab pos="140274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Format</a:t>
            </a:r>
            <a:endParaRPr sz="750">
              <a:latin typeface="Times New Roman"/>
              <a:cs typeface="Times New Roman"/>
            </a:endParaRPr>
          </a:p>
          <a:p>
            <a:pPr marL="43294">
              <a:spcBef>
                <a:spcPts val="81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version: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'3.1':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This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specifies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Compose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version.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3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widely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supported.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402</a:t>
            </a:fld>
            <a:endParaRPr spc="-34" dirty="0"/>
          </a:p>
        </p:txBody>
      </p:sp>
      <p:sp>
        <p:nvSpPr>
          <p:cNvPr id="7" name="object 7"/>
          <p:cNvSpPr txBox="1"/>
          <p:nvPr/>
        </p:nvSpPr>
        <p:spPr>
          <a:xfrm>
            <a:off x="4248149" y="1694596"/>
            <a:ext cx="3687041" cy="381812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05638" indent="-96979">
              <a:spcBef>
                <a:spcPts val="85"/>
              </a:spcBef>
              <a:buAutoNum type="arabicPeriod" startAt="2"/>
              <a:tabLst>
                <a:tab pos="105638" algn="l"/>
              </a:tabLst>
            </a:pP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Services</a:t>
            </a: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81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Under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services,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define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want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run: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db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(MySQL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Container):</a:t>
            </a:r>
            <a:endParaRPr sz="750" dirty="0">
              <a:latin typeface="Times New Roman"/>
              <a:cs typeface="Times New Roman"/>
            </a:endParaRPr>
          </a:p>
          <a:p>
            <a:pPr marL="8659" marR="1171111">
              <a:lnSpc>
                <a:spcPct val="190000"/>
              </a:lnSpc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image: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Specifies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(here,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5.7).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container_name: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Gives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(mysql_container).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environment: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Sets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environment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variables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database: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MYSQL_ROOT_PASSWORD: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Root</a:t>
            </a:r>
            <a:r>
              <a:rPr sz="750" spc="7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user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password.</a:t>
            </a: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81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MYSQL_DATABASE: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of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database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will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use.</a:t>
            </a:r>
            <a:endParaRPr sz="750" dirty="0">
              <a:latin typeface="Times New Roman"/>
              <a:cs typeface="Times New Roman"/>
            </a:endParaRPr>
          </a:p>
          <a:p>
            <a:pPr marL="8659" marR="191361">
              <a:lnSpc>
                <a:spcPts val="1718"/>
              </a:lnSpc>
              <a:spcBef>
                <a:spcPts val="184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MYSQL_USER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MYSQL_PASSWORD: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Credentials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6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will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connect.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volumes: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Persists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database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data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db_data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volume.</a:t>
            </a:r>
            <a:endParaRPr sz="750" dirty="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675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(WordPress</a:t>
            </a:r>
            <a:r>
              <a:rPr sz="750" spc="72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Container):</a:t>
            </a:r>
            <a:endParaRPr sz="750" dirty="0">
              <a:latin typeface="Times New Roman"/>
              <a:cs typeface="Times New Roman"/>
            </a:endParaRPr>
          </a:p>
          <a:p>
            <a:pPr marL="8659" marR="1534783">
              <a:lnSpc>
                <a:spcPct val="189100"/>
              </a:lnSpc>
              <a:spcBef>
                <a:spcPts val="7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depends_on: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Ensures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starts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first.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image: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Specifies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version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(here,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latest).</a:t>
            </a: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81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container_name: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Gives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name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(wordpress_container).</a:t>
            </a:r>
            <a:endParaRPr sz="750" dirty="0">
              <a:latin typeface="Times New Roman"/>
              <a:cs typeface="Times New Roman"/>
            </a:endParaRPr>
          </a:p>
          <a:p>
            <a:pPr marL="8659" marR="3464">
              <a:lnSpc>
                <a:spcPct val="147300"/>
              </a:lnSpc>
              <a:spcBef>
                <a:spcPts val="385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ports: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Maps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port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8000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computer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port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80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container.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You’ll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access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WordPress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at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  <a:hlinkClick r:id="rId2"/>
              </a:rPr>
              <a:t>http://localhost:8000.</a:t>
            </a: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81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environment: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Provides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settings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connect</a:t>
            </a:r>
            <a:r>
              <a:rPr sz="750" spc="5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database.</a:t>
            </a: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81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volumes: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Connects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local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directory</a:t>
            </a:r>
            <a:r>
              <a:rPr sz="750" spc="6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(./wordpress_data)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6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storage.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8150" y="5789653"/>
            <a:ext cx="2539711" cy="344354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3.</a:t>
            </a:r>
            <a:r>
              <a:rPr sz="750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Volumes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0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volumes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help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save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data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even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if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stops.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For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example: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403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db_data: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Stores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MySQL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database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data.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50" y="786482"/>
            <a:ext cx="1614920" cy="565463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5.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Saving</a:t>
            </a:r>
            <a:r>
              <a:rPr sz="886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886" b="1" spc="3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endParaRPr sz="886">
              <a:latin typeface="Times New Roman"/>
              <a:cs typeface="Times New Roman"/>
            </a:endParaRPr>
          </a:p>
          <a:p>
            <a:pPr marL="8659" marR="3464">
              <a:lnSpc>
                <a:spcPct val="190000"/>
              </a:lnSpc>
              <a:spcBef>
                <a:spcPts val="7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Save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as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docker-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compose.yml.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Place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it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my_docker_project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folder.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50" y="1712313"/>
            <a:ext cx="3686608" cy="2285164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6.</a:t>
            </a:r>
            <a:r>
              <a:rPr sz="886" b="1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Running</a:t>
            </a:r>
            <a:r>
              <a:rPr sz="886" b="1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886" b="1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14" dirty="0">
                <a:solidFill>
                  <a:srgbClr val="0C0C0C"/>
                </a:solidFill>
                <a:latin typeface="Times New Roman"/>
                <a:cs typeface="Times New Roman"/>
              </a:rPr>
              <a:t>Setup</a:t>
            </a:r>
            <a:endParaRPr sz="886">
              <a:latin typeface="Times New Roman"/>
              <a:cs typeface="Times New Roman"/>
            </a:endParaRPr>
          </a:p>
          <a:p>
            <a:pPr marL="8659">
              <a:spcBef>
                <a:spcPts val="883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1: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Open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Command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Line</a:t>
            </a:r>
            <a:endParaRPr sz="750">
              <a:latin typeface="Times New Roman"/>
              <a:cs typeface="Times New Roman"/>
            </a:endParaRPr>
          </a:p>
          <a:p>
            <a:pPr marL="8659" marR="2010154">
              <a:lnSpc>
                <a:spcPct val="189100"/>
              </a:lnSpc>
              <a:spcBef>
                <a:spcPts val="14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Open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PowerShell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or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Command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Prompt.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Navigate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6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my_docker_project</a:t>
            </a:r>
            <a:r>
              <a:rPr sz="750" spc="6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folder:</a:t>
            </a:r>
            <a:endParaRPr sz="750">
              <a:latin typeface="Times New Roman"/>
              <a:cs typeface="Times New Roman"/>
            </a:endParaRPr>
          </a:p>
          <a:p>
            <a:pPr marL="8659" marR="2456519">
              <a:lnSpc>
                <a:spcPct val="190000"/>
              </a:lnSpc>
              <a:spcBef>
                <a:spcPts val="10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cd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path_to_my_docker_project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Step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2: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Start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Containers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Run: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36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docker-compose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up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8659" marR="3464">
              <a:lnSpc>
                <a:spcPct val="147300"/>
              </a:lnSpc>
              <a:spcBef>
                <a:spcPts val="440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This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command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reads</a:t>
            </a:r>
            <a:r>
              <a:rPr sz="750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docker-compose.yml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file</a:t>
            </a:r>
            <a:r>
              <a:rPr sz="750" spc="1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creates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both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2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MySQL containers.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1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-d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runs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in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background.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49" y="4325626"/>
            <a:ext cx="2522393" cy="1452885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7.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Accessing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Application</a:t>
            </a:r>
            <a:endParaRPr sz="886">
              <a:latin typeface="Times New Roman"/>
              <a:cs typeface="Times New Roman"/>
            </a:endParaRPr>
          </a:p>
          <a:p>
            <a:pPr marL="8659">
              <a:spcBef>
                <a:spcPts val="883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Open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your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web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browser.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0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Go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20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  <a:hlinkClick r:id="rId2"/>
              </a:rPr>
              <a:t>http://localhost:8000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  <a:hlinkClick r:id="rId2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8659" marR="3464">
              <a:lnSpc>
                <a:spcPct val="190000"/>
              </a:lnSpc>
              <a:spcBef>
                <a:spcPts val="65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Follow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WordPress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setup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wizard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complete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installation: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Site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Name.</a:t>
            </a:r>
            <a:endParaRPr sz="750">
              <a:latin typeface="Times New Roman"/>
              <a:cs typeface="Times New Roman"/>
            </a:endParaRPr>
          </a:p>
          <a:p>
            <a:pPr marL="8659" marR="1229124">
              <a:lnSpc>
                <a:spcPct val="190000"/>
              </a:lnSpc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Admin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Username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Password.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Email</a:t>
            </a:r>
            <a:r>
              <a:rPr sz="750" spc="5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Address.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404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49" y="814538"/>
            <a:ext cx="1849582" cy="2108834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>
              <a:spcBef>
                <a:spcPts val="78"/>
              </a:spcBef>
            </a:pP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8.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0C0C0C"/>
                </a:solidFill>
                <a:latin typeface="Times New Roman"/>
                <a:cs typeface="Times New Roman"/>
              </a:rPr>
              <a:t>Managing</a:t>
            </a:r>
            <a:r>
              <a:rPr sz="886" b="1" spc="1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endParaRPr sz="886">
              <a:latin typeface="Times New Roman"/>
              <a:cs typeface="Times New Roman"/>
            </a:endParaRPr>
          </a:p>
          <a:p>
            <a:pPr marL="8659">
              <a:spcBef>
                <a:spcPts val="883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Stop</a:t>
            </a:r>
            <a:r>
              <a:rPr sz="750" spc="2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18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4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stop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r>
              <a:rPr sz="750" spc="48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without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removing</a:t>
            </a:r>
            <a:r>
              <a:rPr sz="750" spc="3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14" dirty="0">
                <a:solidFill>
                  <a:srgbClr val="0C0C0C"/>
                </a:solidFill>
                <a:latin typeface="Times New Roman"/>
                <a:cs typeface="Times New Roman"/>
              </a:rPr>
              <a:t>them: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26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docker-compose</a:t>
            </a:r>
            <a:r>
              <a:rPr sz="750" b="1" spc="6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17"/>
              </a:spcBef>
            </a:pPr>
            <a:endParaRPr sz="750">
              <a:latin typeface="Courier New"/>
              <a:cs typeface="Courier New"/>
            </a:endParaRPr>
          </a:p>
          <a:p>
            <a:pPr marL="8659"/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Start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Again</a:t>
            </a:r>
            <a:endParaRPr sz="750">
              <a:latin typeface="Times New Roman"/>
              <a:cs typeface="Times New Roman"/>
            </a:endParaRPr>
          </a:p>
          <a:p>
            <a:pPr marL="8659" marR="664135">
              <a:lnSpc>
                <a:spcPct val="189100"/>
              </a:lnSpc>
              <a:spcBef>
                <a:spcPts val="17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4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restart</a:t>
            </a:r>
            <a:r>
              <a:rPr sz="750" spc="17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the</a:t>
            </a:r>
            <a:r>
              <a:rPr sz="750" spc="4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containers: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docker-compose</a:t>
            </a:r>
            <a:r>
              <a:rPr sz="750" b="1" spc="6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start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Remove</a:t>
            </a:r>
            <a:r>
              <a:rPr sz="750" spc="55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Containers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811"/>
              </a:spcBef>
            </a:pP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To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stop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and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dirty="0">
                <a:solidFill>
                  <a:srgbClr val="0C0C0C"/>
                </a:solidFill>
                <a:latin typeface="Times New Roman"/>
                <a:cs typeface="Times New Roman"/>
              </a:rPr>
              <a:t>remove</a:t>
            </a:r>
            <a:r>
              <a:rPr sz="750" spc="3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750" spc="-7" dirty="0">
                <a:solidFill>
                  <a:srgbClr val="0C0C0C"/>
                </a:solidFill>
                <a:latin typeface="Times New Roman"/>
                <a:cs typeface="Times New Roman"/>
              </a:rPr>
              <a:t>everything: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726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docker-compose</a:t>
            </a:r>
            <a:r>
              <a:rPr sz="750" b="1" spc="6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down</a:t>
            </a:r>
            <a:endParaRPr sz="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405</a:t>
            </a:fld>
            <a:endParaRPr spc="-34" dirty="0"/>
          </a:p>
        </p:txBody>
      </p:sp>
      <p:sp>
        <p:nvSpPr>
          <p:cNvPr id="4" name="object 4"/>
          <p:cNvSpPr txBox="1"/>
          <p:nvPr/>
        </p:nvSpPr>
        <p:spPr>
          <a:xfrm>
            <a:off x="1759974" y="860246"/>
            <a:ext cx="7620000" cy="4615273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endParaRPr sz="1023" dirty="0">
              <a:latin typeface="Times New Roman"/>
              <a:cs typeface="Times New Roman"/>
            </a:endParaRPr>
          </a:p>
          <a:p>
            <a:pPr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</a:t>
            </a:r>
            <a:endParaRPr sz="1023" dirty="0">
              <a:latin typeface="Times New Roman"/>
              <a:cs typeface="Times New Roman"/>
            </a:endParaRPr>
          </a:p>
          <a:p>
            <a:pPr marL="261065" marR="259766" algn="ctr">
              <a:lnSpc>
                <a:spcPct val="144700"/>
              </a:lnSpc>
              <a:spcBef>
                <a:spcPts val="883"/>
              </a:spcBef>
            </a:pPr>
            <a:r>
              <a:rPr sz="1023" b="1" spc="-7" dirty="0">
                <a:latin typeface="Times New Roman"/>
                <a:cs typeface="Times New Roman"/>
              </a:rPr>
              <a:t>DEPLOYING</a:t>
            </a:r>
            <a:r>
              <a:rPr sz="1023" b="1" spc="-58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AND</a:t>
            </a:r>
            <a:r>
              <a:rPr sz="1023" b="1" spc="-7" dirty="0">
                <a:latin typeface="Times New Roman"/>
                <a:cs typeface="Times New Roman"/>
              </a:rPr>
              <a:t> SCALING</a:t>
            </a:r>
            <a:r>
              <a:rPr sz="1023" b="1" spc="-58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APPLICATIONS</a:t>
            </a:r>
            <a:r>
              <a:rPr sz="1023" b="1" spc="17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USING MINIKUBE</a:t>
            </a:r>
            <a:endParaRPr sz="1023" dirty="0">
              <a:latin typeface="Times New Roman"/>
              <a:cs typeface="Times New Roman"/>
            </a:endParaRPr>
          </a:p>
          <a:p>
            <a:pPr>
              <a:spcBef>
                <a:spcPts val="279"/>
              </a:spcBef>
            </a:pPr>
            <a:endParaRPr sz="1023" dirty="0">
              <a:latin typeface="Times New Roman"/>
              <a:cs typeface="Times New Roman"/>
            </a:endParaRPr>
          </a:p>
          <a:p>
            <a:pPr marL="8659"/>
            <a:r>
              <a:rPr sz="886" b="1" dirty="0">
                <a:latin typeface="Times New Roman"/>
                <a:cs typeface="Times New Roman"/>
              </a:rPr>
              <a:t>How to</a:t>
            </a:r>
            <a:r>
              <a:rPr sz="886" b="1" spc="14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Set</a:t>
            </a:r>
            <a:r>
              <a:rPr sz="886" b="1" spc="17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Up,</a:t>
            </a:r>
            <a:r>
              <a:rPr sz="886" b="1" spc="7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Scale,</a:t>
            </a:r>
            <a:r>
              <a:rPr sz="886" b="1" spc="3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and</a:t>
            </a:r>
            <a:r>
              <a:rPr sz="886" b="1" spc="7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Stop</a:t>
            </a:r>
            <a:r>
              <a:rPr sz="886" b="1" spc="20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Nginx</a:t>
            </a:r>
            <a:r>
              <a:rPr sz="886" b="1" spc="14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Using</a:t>
            </a:r>
            <a:r>
              <a:rPr sz="886" b="1" spc="24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Times New Roman"/>
                <a:cs typeface="Times New Roman"/>
              </a:rPr>
              <a:t>Kubernetes</a:t>
            </a:r>
            <a:r>
              <a:rPr sz="886" b="1" spc="24" dirty="0">
                <a:latin typeface="Times New Roman"/>
                <a:cs typeface="Times New Roman"/>
              </a:rPr>
              <a:t> </a:t>
            </a:r>
            <a:r>
              <a:rPr sz="886" b="1" spc="-7" dirty="0">
                <a:latin typeface="Times New Roman"/>
                <a:cs typeface="Times New Roman"/>
              </a:rPr>
              <a:t>(Minikube)</a:t>
            </a:r>
            <a:endParaRPr sz="886" dirty="0">
              <a:latin typeface="Times New Roman"/>
              <a:cs typeface="Times New Roman"/>
            </a:endParaRPr>
          </a:p>
          <a:p>
            <a:pPr>
              <a:spcBef>
                <a:spcPts val="372"/>
              </a:spcBef>
            </a:pPr>
            <a:endParaRPr sz="886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What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Are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We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Doing?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92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guide,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will: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0462" marR="3464" indent="-145902">
              <a:lnSpc>
                <a:spcPct val="148200"/>
              </a:lnSpc>
              <a:buFont typeface="Times New Roman"/>
              <a:buAutoNum type="arabicPeriod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Set</a:t>
            </a:r>
            <a:r>
              <a:rPr sz="750" b="1" spc="8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up</a:t>
            </a:r>
            <a:r>
              <a:rPr sz="750" b="1" spc="9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</a:t>
            </a:r>
            <a:r>
              <a:rPr sz="750" b="1" spc="7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mini-Kubernetes</a:t>
            </a:r>
            <a:r>
              <a:rPr sz="750" b="1" spc="8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system</a:t>
            </a:r>
            <a:r>
              <a:rPr sz="750" b="1" spc="8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on</a:t>
            </a:r>
            <a:r>
              <a:rPr sz="750" b="1" spc="8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your</a:t>
            </a:r>
            <a:r>
              <a:rPr sz="750" b="1" spc="7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computer</a:t>
            </a:r>
            <a:r>
              <a:rPr sz="750" b="1" spc="11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tool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called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Minikube. 	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like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small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virtual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computer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where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apps.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Create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Nginx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app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(Nginx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simple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server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shows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websites).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Make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Nginx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app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accessible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browser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screen.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23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Create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more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copies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of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Nginx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app</a:t>
            </a:r>
            <a:r>
              <a:rPr sz="750" b="1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(this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helps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handle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more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users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traffic).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36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Clean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up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everything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when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we're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done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nothing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left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running.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27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 marR="3896">
              <a:lnSpc>
                <a:spcPct val="147300"/>
              </a:lnSpc>
            </a:pP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process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work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same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12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Windows,</a:t>
            </a:r>
            <a:r>
              <a:rPr sz="750" b="1" spc="123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macOS,</a:t>
            </a:r>
            <a:r>
              <a:rPr sz="750" b="1" spc="10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and</a:t>
            </a:r>
            <a:r>
              <a:rPr sz="750" b="1" spc="123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Linux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11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only</a:t>
            </a:r>
            <a:r>
              <a:rPr sz="750" spc="12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few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small </a:t>
            </a:r>
            <a:r>
              <a:rPr sz="750" dirty="0">
                <a:latin typeface="Times New Roman"/>
                <a:cs typeface="Times New Roman"/>
              </a:rPr>
              <a:t>differences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how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Minikube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set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each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system.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7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1: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Setting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Up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Minikube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and</a:t>
            </a:r>
            <a:r>
              <a:rPr sz="852" b="1" spc="31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Kubernetes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154561" lvl="1" indent="-145902">
              <a:buAutoNum type="arabicPeriod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Start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Minikube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4"/>
              </a:spcBef>
              <a:buFont typeface="Times New Roman"/>
              <a:buAutoNum type="arabicPeriod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start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Minikube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cluster: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minikube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start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99"/>
              </a:spcBef>
            </a:pPr>
            <a:endParaRPr sz="750" dirty="0">
              <a:latin typeface="Courier New"/>
              <a:cs typeface="Courier New"/>
            </a:endParaRPr>
          </a:p>
          <a:p>
            <a:pPr marL="593565" marR="4329" lvl="2" indent="-145902" algn="just">
              <a:lnSpc>
                <a:spcPct val="147300"/>
              </a:lnSpc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Minikube</a:t>
            </a:r>
            <a:r>
              <a:rPr sz="750" b="1" spc="13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creates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local</a:t>
            </a:r>
            <a:r>
              <a:rPr sz="750" b="1" spc="13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Kubernetes</a:t>
            </a:r>
            <a:r>
              <a:rPr sz="750" b="1" spc="133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cluster</a:t>
            </a:r>
            <a:r>
              <a:rPr sz="750" dirty="0">
                <a:latin typeface="Times New Roman"/>
                <a:cs typeface="Times New Roman"/>
              </a:rPr>
              <a:t>.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cluster</a:t>
            </a:r>
            <a:r>
              <a:rPr sz="750" spc="13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helps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manage 	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applications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our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machine.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Think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small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virtual</a:t>
            </a:r>
            <a:r>
              <a:rPr sz="750" b="1" spc="6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computer 	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background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Kubernetes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manage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apps.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406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3700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11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2: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Create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and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manage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Nginx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Deployment</a:t>
            </a:r>
            <a:endParaRPr sz="852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1987" y="874753"/>
            <a:ext cx="6296234" cy="4507417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54561" lvl="1" indent="-145902">
              <a:spcBef>
                <a:spcPts val="85"/>
              </a:spcBef>
              <a:buAutoNum type="arabicPeriod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Create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Nginx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Deployment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53"/>
              </a:spcBef>
              <a:buFont typeface="Times New Roman"/>
              <a:buAutoNum type="arabicPeriod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following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new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deployment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(which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like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creating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app)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for</a:t>
            </a: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426"/>
              </a:spcBef>
            </a:pPr>
            <a:r>
              <a:rPr sz="750" b="1" spc="-7" dirty="0">
                <a:latin typeface="Times New Roman"/>
                <a:cs typeface="Times New Roman"/>
              </a:rPr>
              <a:t>Nginx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kubectl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create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deployment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mynginx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-image=nginx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750" dirty="0">
              <a:latin typeface="Courier New"/>
              <a:cs typeface="Courier New"/>
            </a:endParaRPr>
          </a:p>
          <a:p>
            <a:pPr marL="301328" lvl="2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Explanation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of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 marL="594431" lvl="3" indent="-146334">
              <a:spcBef>
                <a:spcPts val="433"/>
              </a:spcBef>
              <a:buChar char="o"/>
              <a:tabLst>
                <a:tab pos="594431" algn="l"/>
              </a:tabLst>
            </a:pPr>
            <a:r>
              <a:rPr sz="614" dirty="0">
                <a:latin typeface="Courier New"/>
                <a:cs typeface="Courier New"/>
              </a:rPr>
              <a:t>kubectl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tool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talk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Kubernetes.</a:t>
            </a:r>
            <a:endParaRPr sz="750" dirty="0">
              <a:latin typeface="Times New Roman"/>
              <a:cs typeface="Times New Roman"/>
            </a:endParaRPr>
          </a:p>
          <a:p>
            <a:pPr marL="594431" marR="3464" lvl="3" indent="-146768">
              <a:lnSpc>
                <a:spcPct val="149100"/>
              </a:lnSpc>
              <a:spcBef>
                <a:spcPts val="7"/>
              </a:spcBef>
              <a:buChar char="o"/>
              <a:tabLst>
                <a:tab pos="594431" algn="l"/>
              </a:tabLst>
            </a:pPr>
            <a:r>
              <a:rPr sz="614" dirty="0">
                <a:latin typeface="Courier New"/>
                <a:cs typeface="Courier New"/>
              </a:rPr>
              <a:t>create</a:t>
            </a:r>
            <a:r>
              <a:rPr sz="614" spc="181" dirty="0">
                <a:latin typeface="Courier New"/>
                <a:cs typeface="Courier New"/>
              </a:rPr>
              <a:t> </a:t>
            </a:r>
            <a:r>
              <a:rPr sz="614" dirty="0">
                <a:latin typeface="Courier New"/>
                <a:cs typeface="Courier New"/>
              </a:rPr>
              <a:t>deployment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tells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Kubernetes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Deployment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which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is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way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managing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apps.</a:t>
            </a:r>
            <a:endParaRPr sz="750" dirty="0">
              <a:latin typeface="Times New Roman"/>
              <a:cs typeface="Times New Roman"/>
            </a:endParaRPr>
          </a:p>
          <a:p>
            <a:pPr marL="594431" marR="4329" lvl="3" indent="-146768">
              <a:lnSpc>
                <a:spcPct val="149100"/>
              </a:lnSpc>
              <a:buChar char="o"/>
              <a:tabLst>
                <a:tab pos="594431" algn="l"/>
              </a:tabLst>
            </a:pPr>
            <a:r>
              <a:rPr sz="614" dirty="0">
                <a:latin typeface="Courier New"/>
                <a:cs typeface="Courier New"/>
              </a:rPr>
              <a:t>mynginx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give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our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app.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call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11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anything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you </a:t>
            </a:r>
            <a:r>
              <a:rPr sz="750" dirty="0">
                <a:latin typeface="Times New Roman"/>
                <a:cs typeface="Times New Roman"/>
              </a:rPr>
              <a:t>want,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are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calling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mynginx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 dirty="0">
              <a:latin typeface="Times New Roman"/>
              <a:cs typeface="Times New Roman"/>
            </a:endParaRPr>
          </a:p>
          <a:p>
            <a:pPr marL="594431" lvl="3" indent="-146768">
              <a:spcBef>
                <a:spcPts val="433"/>
              </a:spcBef>
              <a:buChar char="o"/>
              <a:tabLst>
                <a:tab pos="594431" algn="l"/>
              </a:tabLst>
            </a:pPr>
            <a:r>
              <a:rPr sz="614" dirty="0">
                <a:latin typeface="Courier New"/>
                <a:cs typeface="Courier New"/>
              </a:rPr>
              <a:t>--image=nginx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1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tells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Kubernetes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nginx</a:t>
            </a:r>
            <a:r>
              <a:rPr sz="750" b="1" spc="9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image</a:t>
            </a:r>
            <a:r>
              <a:rPr sz="750" b="1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(a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ready-</a:t>
            </a:r>
            <a:r>
              <a:rPr sz="750" spc="-14" dirty="0">
                <a:latin typeface="Times New Roman"/>
                <a:cs typeface="Times New Roman"/>
              </a:rPr>
              <a:t>made</a:t>
            </a:r>
            <a:endParaRPr sz="750" dirty="0">
              <a:latin typeface="Times New Roman"/>
              <a:cs typeface="Times New Roman"/>
            </a:endParaRPr>
          </a:p>
          <a:p>
            <a:pPr marL="594431" marR="4329">
              <a:lnSpc>
                <a:spcPct val="148200"/>
              </a:lnSpc>
              <a:spcBef>
                <a:spcPts val="10"/>
              </a:spcBef>
            </a:pPr>
            <a:r>
              <a:rPr sz="750" dirty="0">
                <a:latin typeface="Times New Roman"/>
                <a:cs typeface="Times New Roman"/>
              </a:rPr>
              <a:t>version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Nginx)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app.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image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like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blueprint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creating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an </a:t>
            </a:r>
            <a:r>
              <a:rPr sz="750" spc="-14" dirty="0">
                <a:latin typeface="Times New Roman"/>
                <a:cs typeface="Times New Roman"/>
              </a:rPr>
              <a:t>app.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verify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Nginx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deployment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was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correctly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by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command: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kubectl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get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deployments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should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mynginx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listed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deployment.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3: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Expose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Nginx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Deployment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to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Outside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World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b="1" dirty="0">
                <a:latin typeface="Times New Roman"/>
                <a:cs typeface="Times New Roman"/>
              </a:rPr>
              <a:t>3.1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Expose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Service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following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expose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Nginx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outside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world:</a:t>
            </a:r>
            <a:endParaRPr sz="750" dirty="0">
              <a:latin typeface="Times New Roman"/>
              <a:cs typeface="Times New Roman"/>
            </a:endParaRPr>
          </a:p>
          <a:p>
            <a:pPr marL="8659" marR="4762">
              <a:lnSpc>
                <a:spcPct val="145500"/>
              </a:lnSpc>
              <a:spcBef>
                <a:spcPts val="842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kubectl</a:t>
            </a:r>
            <a:r>
              <a:rPr sz="750" b="1" spc="10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expose</a:t>
            </a:r>
            <a:r>
              <a:rPr sz="750" b="1" spc="9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deployment</a:t>
            </a:r>
            <a:r>
              <a:rPr sz="750" b="1" spc="102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mynginx</a:t>
            </a:r>
            <a:r>
              <a:rPr sz="750" b="1" spc="9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--type=NodePort</a:t>
            </a:r>
            <a:r>
              <a:rPr sz="750" b="1" spc="9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--port=80</a:t>
            </a:r>
            <a:r>
              <a:rPr sz="750" b="1" spc="9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-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target-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port=80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 dirty="0">
              <a:latin typeface="Courier New"/>
              <a:cs typeface="Courier New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Explanation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of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 marL="594431" marR="3464" indent="-146768">
              <a:lnSpc>
                <a:spcPct val="148200"/>
              </a:lnSpc>
              <a:spcBef>
                <a:spcPts val="10"/>
              </a:spcBef>
              <a:tabLst>
                <a:tab pos="594431" algn="l"/>
              </a:tabLst>
            </a:pPr>
            <a:r>
              <a:rPr sz="614" spc="-34" dirty="0">
                <a:latin typeface="Courier New"/>
                <a:cs typeface="Courier New"/>
              </a:rPr>
              <a:t>o</a:t>
            </a:r>
            <a:r>
              <a:rPr sz="614" dirty="0">
                <a:latin typeface="Courier New"/>
                <a:cs typeface="Courier New"/>
              </a:rPr>
              <a:t>	kubectl</a:t>
            </a:r>
            <a:r>
              <a:rPr sz="614" spc="72" dirty="0">
                <a:latin typeface="Courier New"/>
                <a:cs typeface="Courier New"/>
              </a:rPr>
              <a:t> </a:t>
            </a:r>
            <a:r>
              <a:rPr sz="614" dirty="0">
                <a:latin typeface="Courier New"/>
                <a:cs typeface="Courier New"/>
              </a:rPr>
              <a:t>expose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tells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Kubernetes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Service</a:t>
            </a:r>
            <a:r>
              <a:rPr sz="750" dirty="0">
                <a:latin typeface="Times New Roman"/>
                <a:cs typeface="Times New Roman"/>
              </a:rPr>
              <a:t>.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Service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way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expose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outside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world.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407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4271" y="275197"/>
            <a:ext cx="5843605" cy="1090200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796615">
              <a:spcBef>
                <a:spcPts val="85"/>
              </a:spcBef>
              <a:tabLst>
                <a:tab pos="2390278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 dirty="0">
              <a:latin typeface="Calibri"/>
              <a:cs typeface="Calibri"/>
            </a:endParaRPr>
          </a:p>
          <a:p>
            <a:pPr>
              <a:spcBef>
                <a:spcPts val="65"/>
              </a:spcBef>
            </a:pPr>
            <a:endParaRPr sz="750" dirty="0">
              <a:latin typeface="Calibri"/>
              <a:cs typeface="Calibri"/>
            </a:endParaRPr>
          </a:p>
          <a:p>
            <a:pPr marL="154993" marR="3464" indent="-146768">
              <a:lnSpc>
                <a:spcPct val="150000"/>
              </a:lnSpc>
              <a:buChar char="o"/>
              <a:tabLst>
                <a:tab pos="154993" algn="l"/>
              </a:tabLst>
            </a:pPr>
            <a:r>
              <a:rPr sz="614" dirty="0">
                <a:latin typeface="Courier New"/>
                <a:cs typeface="Courier New"/>
              </a:rPr>
              <a:t>deployment</a:t>
            </a:r>
            <a:r>
              <a:rPr sz="614" spc="-10" dirty="0">
                <a:latin typeface="Courier New"/>
                <a:cs typeface="Courier New"/>
              </a:rPr>
              <a:t>  </a:t>
            </a:r>
            <a:r>
              <a:rPr sz="614" dirty="0">
                <a:latin typeface="Courier New"/>
                <a:cs typeface="Courier New"/>
              </a:rPr>
              <a:t>mynginx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9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8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specifies</a:t>
            </a:r>
            <a:r>
              <a:rPr sz="750" spc="18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which</a:t>
            </a:r>
            <a:r>
              <a:rPr sz="750" spc="19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</a:t>
            </a:r>
            <a:r>
              <a:rPr sz="750" spc="19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(Deployment)</a:t>
            </a:r>
            <a:r>
              <a:rPr sz="750" spc="19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18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want</a:t>
            </a:r>
            <a:r>
              <a:rPr sz="750" spc="191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to </a:t>
            </a:r>
            <a:r>
              <a:rPr sz="750" spc="-7" dirty="0">
                <a:latin typeface="Times New Roman"/>
                <a:cs typeface="Times New Roman"/>
              </a:rPr>
              <a:t>expose.</a:t>
            </a:r>
            <a:endParaRPr sz="750" dirty="0">
              <a:latin typeface="Times New Roman"/>
              <a:cs typeface="Times New Roman"/>
            </a:endParaRPr>
          </a:p>
          <a:p>
            <a:pPr marL="154993" marR="3896" indent="-146768">
              <a:lnSpc>
                <a:spcPts val="1343"/>
              </a:lnSpc>
              <a:spcBef>
                <a:spcPts val="109"/>
              </a:spcBef>
              <a:buChar char="o"/>
              <a:tabLst>
                <a:tab pos="154993" algn="l"/>
              </a:tabLst>
            </a:pPr>
            <a:r>
              <a:rPr sz="614" spc="7" dirty="0">
                <a:latin typeface="Courier New"/>
                <a:cs typeface="Courier New"/>
              </a:rPr>
              <a:t>--type=NodePort</a:t>
            </a:r>
            <a:r>
              <a:rPr sz="750" spc="7" dirty="0">
                <a:latin typeface="Times New Roman"/>
                <a:cs typeface="Times New Roman"/>
              </a:rPr>
              <a:t>: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7" dirty="0">
                <a:latin typeface="Times New Roman"/>
                <a:cs typeface="Times New Roman"/>
              </a:rPr>
              <a:t>This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7" dirty="0">
                <a:latin typeface="Times New Roman"/>
                <a:cs typeface="Times New Roman"/>
              </a:rPr>
              <a:t>makes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7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7" dirty="0">
                <a:latin typeface="Times New Roman"/>
                <a:cs typeface="Times New Roman"/>
              </a:rPr>
              <a:t>service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7" dirty="0">
                <a:latin typeface="Times New Roman"/>
                <a:cs typeface="Times New Roman"/>
              </a:rPr>
              <a:t>accessible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spc="7" dirty="0">
                <a:latin typeface="Times New Roman"/>
                <a:cs typeface="Times New Roman"/>
              </a:rPr>
              <a:t>outside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spc="7" dirty="0">
                <a:latin typeface="Times New Roman"/>
                <a:cs typeface="Times New Roman"/>
              </a:rPr>
              <a:t>the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Kubernetes </a:t>
            </a:r>
            <a:r>
              <a:rPr sz="750" b="1" dirty="0">
                <a:latin typeface="Times New Roman"/>
                <a:cs typeface="Times New Roman"/>
              </a:rPr>
              <a:t>cluster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by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opening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specific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port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computer.</a:t>
            </a:r>
            <a:endParaRPr sz="750" dirty="0">
              <a:latin typeface="Times New Roman"/>
              <a:cs typeface="Times New Roman"/>
            </a:endParaRPr>
          </a:p>
          <a:p>
            <a:pPr marL="154993" indent="-146334">
              <a:spcBef>
                <a:spcPts val="324"/>
              </a:spcBef>
              <a:buChar char="o"/>
              <a:tabLst>
                <a:tab pos="154993" algn="l"/>
              </a:tabLst>
            </a:pPr>
            <a:r>
              <a:rPr sz="614" dirty="0">
                <a:latin typeface="Courier New"/>
                <a:cs typeface="Courier New"/>
              </a:rPr>
              <a:t>--port=80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port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we’ll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Nginx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outside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cluster</a:t>
            </a:r>
            <a:endParaRPr sz="750" dirty="0">
              <a:latin typeface="Times New Roman"/>
              <a:cs typeface="Times New Roman"/>
            </a:endParaRPr>
          </a:p>
          <a:p>
            <a:pPr marL="154993">
              <a:spcBef>
                <a:spcPts val="440"/>
              </a:spcBef>
            </a:pPr>
            <a:r>
              <a:rPr sz="750" dirty="0">
                <a:latin typeface="Times New Roman"/>
                <a:cs typeface="Times New Roman"/>
              </a:rPr>
              <a:t>(port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80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default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servers).</a:t>
            </a:r>
            <a:endParaRPr sz="750" dirty="0">
              <a:latin typeface="Times New Roman"/>
              <a:cs typeface="Times New Roman"/>
            </a:endParaRPr>
          </a:p>
          <a:p>
            <a:pPr marL="154993" marR="5628" indent="-146768">
              <a:lnSpc>
                <a:spcPts val="1343"/>
              </a:lnSpc>
              <a:spcBef>
                <a:spcPts val="61"/>
              </a:spcBef>
              <a:buChar char="o"/>
              <a:tabLst>
                <a:tab pos="154993" algn="l"/>
              </a:tabLst>
            </a:pPr>
            <a:r>
              <a:rPr sz="614" dirty="0">
                <a:latin typeface="Courier New"/>
                <a:cs typeface="Courier New"/>
              </a:rPr>
              <a:t>--target-port=80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-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 port inside the</a:t>
            </a:r>
            <a:r>
              <a:rPr sz="750" spc="-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pod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where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Nginx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(also </a:t>
            </a:r>
            <a:r>
              <a:rPr sz="750" dirty="0">
                <a:latin typeface="Times New Roman"/>
                <a:cs typeface="Times New Roman"/>
              </a:rPr>
              <a:t>port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80).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2761" y="2045604"/>
            <a:ext cx="5756326" cy="3899634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4: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Scale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Deployment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(Make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More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Copies)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154561" lvl="1" indent="-145902">
              <a:spcBef>
                <a:spcPts val="3"/>
              </a:spcBef>
              <a:buAutoNum type="arabicPeriod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Scale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Deployment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0"/>
              </a:spcBef>
              <a:buFont typeface="Times New Roman"/>
              <a:buAutoNum type="arabicPeriod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scale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Nginx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4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replicas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(running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4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copies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app),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following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command: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kubectl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scale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deployment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mynginx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replicas=4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750" dirty="0">
              <a:latin typeface="Courier New"/>
              <a:cs typeface="Courier New"/>
            </a:endParaRPr>
          </a:p>
          <a:p>
            <a:pPr marL="301328" lvl="2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Explanation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of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 marL="594431" lvl="3" indent="-146334">
              <a:spcBef>
                <a:spcPts val="433"/>
              </a:spcBef>
              <a:buChar char="o"/>
              <a:tabLst>
                <a:tab pos="594431" algn="l"/>
              </a:tabLst>
            </a:pPr>
            <a:r>
              <a:rPr sz="614" dirty="0">
                <a:latin typeface="Courier New"/>
                <a:cs typeface="Courier New"/>
              </a:rPr>
              <a:t>kubectl</a:t>
            </a:r>
            <a:r>
              <a:rPr sz="614" spc="156" dirty="0">
                <a:latin typeface="Courier New"/>
                <a:cs typeface="Courier New"/>
              </a:rPr>
              <a:t> </a:t>
            </a:r>
            <a:r>
              <a:rPr sz="614" dirty="0">
                <a:latin typeface="Courier New"/>
                <a:cs typeface="Courier New"/>
              </a:rPr>
              <a:t>scale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tells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Kubernetes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increase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or</a:t>
            </a:r>
            <a:r>
              <a:rPr sz="750" b="1" spc="7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decrease</a:t>
            </a:r>
            <a:r>
              <a:rPr sz="750" b="1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number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of</a:t>
            </a:r>
            <a:endParaRPr sz="750" dirty="0">
              <a:latin typeface="Times New Roman"/>
              <a:cs typeface="Times New Roman"/>
            </a:endParaRPr>
          </a:p>
          <a:p>
            <a:pPr marL="594431">
              <a:spcBef>
                <a:spcPts val="440"/>
              </a:spcBef>
            </a:pPr>
            <a:r>
              <a:rPr sz="750" b="1" dirty="0">
                <a:latin typeface="Times New Roman"/>
                <a:cs typeface="Times New Roman"/>
              </a:rPr>
              <a:t>pods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running.</a:t>
            </a:r>
            <a:endParaRPr sz="750" dirty="0">
              <a:latin typeface="Times New Roman"/>
              <a:cs typeface="Times New Roman"/>
            </a:endParaRPr>
          </a:p>
          <a:p>
            <a:pPr marL="594431" marR="6061" lvl="3" indent="-146768">
              <a:lnSpc>
                <a:spcPct val="149100"/>
              </a:lnSpc>
              <a:buChar char="o"/>
              <a:tabLst>
                <a:tab pos="594431" algn="l"/>
              </a:tabLst>
            </a:pPr>
            <a:r>
              <a:rPr sz="614" dirty="0">
                <a:latin typeface="Courier New"/>
                <a:cs typeface="Courier New"/>
              </a:rPr>
              <a:t>--replicas=4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specifies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want</a:t>
            </a:r>
            <a:r>
              <a:rPr sz="750" spc="12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4</a:t>
            </a:r>
            <a:r>
              <a:rPr sz="750" b="1" spc="9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copies</a:t>
            </a:r>
            <a:r>
              <a:rPr sz="750" b="1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(pods)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Nginx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app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same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time.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5: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Accessing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Nginx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852" b="1" spc="-17" dirty="0">
                <a:latin typeface="Times New Roman"/>
                <a:cs typeface="Times New Roman"/>
              </a:rPr>
              <a:t>App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154561" lvl="1" indent="-145902">
              <a:spcBef>
                <a:spcPts val="3"/>
              </a:spcBef>
              <a:buAutoNum type="arabicPeriod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What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is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Forwarding?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20"/>
              </a:spcBef>
              <a:buFont typeface="Times New Roman"/>
              <a:buAutoNum type="arabicPeriod"/>
            </a:pPr>
            <a:endParaRPr sz="750" dirty="0">
              <a:latin typeface="Times New Roman"/>
              <a:cs typeface="Times New Roman"/>
            </a:endParaRPr>
          </a:p>
          <a:p>
            <a:pPr marL="8659" marR="3896">
              <a:lnSpc>
                <a:spcPct val="148200"/>
              </a:lnSpc>
            </a:pPr>
            <a:r>
              <a:rPr sz="750" dirty="0">
                <a:latin typeface="Times New Roman"/>
                <a:cs typeface="Times New Roman"/>
              </a:rPr>
              <a:t>Port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forwarding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way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forward</a:t>
            </a:r>
            <a:r>
              <a:rPr sz="750" b="1" spc="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traffic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port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computer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(like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8081</a:t>
            </a:r>
            <a:r>
              <a:rPr sz="750" dirty="0">
                <a:latin typeface="Times New Roman"/>
                <a:cs typeface="Times New Roman"/>
              </a:rPr>
              <a:t>)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port </a:t>
            </a:r>
            <a:r>
              <a:rPr sz="750" dirty="0">
                <a:latin typeface="Times New Roman"/>
                <a:cs typeface="Times New Roman"/>
              </a:rPr>
              <a:t>inside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Kubernetes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cluster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(like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80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Nginx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pod).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 marR="3464">
              <a:lnSpc>
                <a:spcPct val="148200"/>
              </a:lnSpc>
            </a:pP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need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9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forwarding</a:t>
            </a:r>
            <a:r>
              <a:rPr sz="750" b="1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because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Jenkins</a:t>
            </a:r>
            <a:r>
              <a:rPr sz="750" b="1" spc="10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is</a:t>
            </a:r>
            <a:r>
              <a:rPr sz="750" b="1" spc="11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already</a:t>
            </a:r>
            <a:r>
              <a:rPr sz="750" b="1" spc="10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using</a:t>
            </a:r>
            <a:r>
              <a:rPr sz="750" b="1" spc="9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10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8080</a:t>
            </a:r>
            <a:r>
              <a:rPr sz="750" b="1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computer. </a:t>
            </a:r>
            <a:r>
              <a:rPr sz="750" dirty="0">
                <a:latin typeface="Times New Roman"/>
                <a:cs typeface="Times New Roman"/>
              </a:rPr>
              <a:t>That’s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why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forward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traffic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8081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80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Nginx.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561" lvl="1" indent="-145902">
              <a:buAutoNum type="arabicPeriod" startAt="2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Run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Forwarding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27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 marR="5628">
              <a:lnSpc>
                <a:spcPct val="147300"/>
              </a:lnSpc>
            </a:pP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forward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port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8081</a:t>
            </a:r>
            <a:r>
              <a:rPr sz="750" b="1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local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machine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port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80</a:t>
            </a:r>
            <a:r>
              <a:rPr sz="750" b="1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inside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Nginx container: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408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08474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33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kubectl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port-forward</a:t>
            </a:r>
            <a:r>
              <a:rPr sz="750" b="1" spc="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svc/mynginx</a:t>
            </a:r>
            <a:r>
              <a:rPr sz="750" b="1" spc="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8081:80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2761" y="798470"/>
            <a:ext cx="6980904" cy="4826414"/>
          </a:xfrm>
          <a:prstGeom prst="rect">
            <a:avLst/>
          </a:prstGeom>
        </p:spPr>
        <p:txBody>
          <a:bodyPr vert="horz" wrap="square" lIns="0" tIns="63211" rIns="0" bIns="0" rtlCol="0">
            <a:spAutoFit/>
          </a:bodyPr>
          <a:lstStyle/>
          <a:p>
            <a:pPr marL="301328" indent="-146334">
              <a:spcBef>
                <a:spcPts val="498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Explanation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of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 marL="594431" marR="4329" lvl="1" indent="-146768">
              <a:lnSpc>
                <a:spcPts val="1343"/>
              </a:lnSpc>
              <a:spcBef>
                <a:spcPts val="109"/>
              </a:spcBef>
              <a:buChar char="o"/>
              <a:tabLst>
                <a:tab pos="594431" algn="l"/>
              </a:tabLst>
            </a:pPr>
            <a:r>
              <a:rPr sz="614" dirty="0">
                <a:latin typeface="Courier New"/>
                <a:cs typeface="Courier New"/>
              </a:rPr>
              <a:t>kubectl</a:t>
            </a:r>
            <a:r>
              <a:rPr sz="614" spc="-3" dirty="0">
                <a:latin typeface="Courier New"/>
                <a:cs typeface="Courier New"/>
              </a:rPr>
              <a:t>  </a:t>
            </a:r>
            <a:r>
              <a:rPr sz="614" dirty="0">
                <a:latin typeface="Courier New"/>
                <a:cs typeface="Courier New"/>
              </a:rPr>
              <a:t>port-forward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22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20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19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forwards</a:t>
            </a:r>
            <a:r>
              <a:rPr sz="750" spc="2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traffic</a:t>
            </a:r>
            <a:r>
              <a:rPr sz="750" spc="22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21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one</a:t>
            </a:r>
            <a:r>
              <a:rPr sz="750" spc="19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port</a:t>
            </a:r>
            <a:r>
              <a:rPr sz="750" spc="218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to </a:t>
            </a:r>
            <a:r>
              <a:rPr sz="750" spc="-7" dirty="0">
                <a:latin typeface="Times New Roman"/>
                <a:cs typeface="Times New Roman"/>
              </a:rPr>
              <a:t>another.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313"/>
              </a:spcBef>
              <a:buChar char="o"/>
              <a:tabLst>
                <a:tab pos="594431" algn="l"/>
              </a:tabLst>
            </a:pPr>
            <a:r>
              <a:rPr sz="614" dirty="0">
                <a:latin typeface="Courier New"/>
                <a:cs typeface="Courier New"/>
              </a:rPr>
              <a:t>svc/mynginx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refers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mynginx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service</a:t>
            </a:r>
            <a:r>
              <a:rPr sz="750" b="1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earlier.</a:t>
            </a:r>
            <a:endParaRPr sz="750" dirty="0">
              <a:latin typeface="Times New Roman"/>
              <a:cs typeface="Times New Roman"/>
            </a:endParaRPr>
          </a:p>
          <a:p>
            <a:pPr marL="594431" marR="3464" lvl="1" indent="-146768">
              <a:lnSpc>
                <a:spcPct val="150000"/>
              </a:lnSpc>
              <a:buChar char="o"/>
              <a:tabLst>
                <a:tab pos="594431" algn="l"/>
              </a:tabLst>
            </a:pPr>
            <a:r>
              <a:rPr sz="614" dirty="0">
                <a:latin typeface="Courier New"/>
                <a:cs typeface="Courier New"/>
              </a:rPr>
              <a:t>8081:80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forwards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8081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local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machine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80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inside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the </a:t>
            </a:r>
            <a:r>
              <a:rPr sz="750" dirty="0">
                <a:latin typeface="Times New Roman"/>
                <a:cs typeface="Times New Roman"/>
              </a:rPr>
              <a:t>Nginx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container.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0"/>
              </a:spcBef>
              <a:buFont typeface="Courier New"/>
              <a:buChar char="o"/>
            </a:pP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browser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to: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  <a:hlinkClick r:id="rId2"/>
              </a:rPr>
              <a:t>http://localhost:8081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 dirty="0">
              <a:latin typeface="Courier New"/>
              <a:cs typeface="Courier New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should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Nginx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welcome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page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confirming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running!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6: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Alternative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Method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–</a:t>
            </a:r>
            <a:r>
              <a:rPr sz="852" b="1" spc="3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Minikube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Tunnel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forwarding</a:t>
            </a:r>
            <a:r>
              <a:rPr sz="750" b="1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doesn’t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work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you,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prefer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alternative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method,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use</a:t>
            </a: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426"/>
              </a:spcBef>
            </a:pPr>
            <a:r>
              <a:rPr sz="750" b="1" dirty="0">
                <a:latin typeface="Times New Roman"/>
                <a:cs typeface="Times New Roman"/>
              </a:rPr>
              <a:t>Minikube</a:t>
            </a:r>
            <a:r>
              <a:rPr sz="750" b="1" spc="6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Tunnel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154561" lvl="1" indent="-145902">
              <a:spcBef>
                <a:spcPts val="3"/>
              </a:spcBef>
              <a:buAutoNum type="arabicPeriod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Start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Minikube</a:t>
            </a:r>
            <a:r>
              <a:rPr sz="750" b="1" spc="5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Tunnel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0"/>
              </a:spcBef>
              <a:buFont typeface="Times New Roman"/>
              <a:buAutoNum type="arabicPeriod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tunnel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lets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service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directly: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minikube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tunnel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109"/>
              </a:spcBef>
            </a:pPr>
            <a:endParaRPr sz="750" dirty="0">
              <a:latin typeface="Courier New"/>
              <a:cs typeface="Courier New"/>
            </a:endParaRPr>
          </a:p>
          <a:p>
            <a:pPr marL="301328" marR="4329" lvl="2" indent="-146768">
              <a:lnSpc>
                <a:spcPct val="147300"/>
              </a:lnSpc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Explanation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5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6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16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creates</a:t>
            </a:r>
            <a:r>
              <a:rPr sz="750" spc="15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6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tunnel</a:t>
            </a:r>
            <a:r>
              <a:rPr sz="750" b="1" spc="15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between</a:t>
            </a:r>
            <a:r>
              <a:rPr sz="750" spc="15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14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local</a:t>
            </a:r>
            <a:r>
              <a:rPr sz="750" spc="15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machine</a:t>
            </a:r>
            <a:r>
              <a:rPr sz="750" spc="14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160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the </a:t>
            </a:r>
            <a:r>
              <a:rPr sz="750" dirty="0">
                <a:latin typeface="Times New Roman"/>
                <a:cs typeface="Times New Roman"/>
              </a:rPr>
              <a:t>Kubernetes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cluster,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allowing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service.</a:t>
            </a:r>
            <a:endParaRPr sz="750" dirty="0">
              <a:latin typeface="Times New Roman"/>
              <a:cs typeface="Times New Roman"/>
            </a:endParaRPr>
          </a:p>
          <a:p>
            <a:pPr lvl="2">
              <a:spcBef>
                <a:spcPts val="460"/>
              </a:spcBef>
              <a:buFont typeface="Symbol"/>
              <a:buChar char=""/>
            </a:pPr>
            <a:endParaRPr sz="750" dirty="0">
              <a:latin typeface="Times New Roman"/>
              <a:cs typeface="Times New Roman"/>
            </a:endParaRPr>
          </a:p>
          <a:p>
            <a:pPr marL="154561" lvl="1" indent="-145902">
              <a:spcBef>
                <a:spcPts val="3"/>
              </a:spcBef>
              <a:buAutoNum type="arabicPeriod" startAt="2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Get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Minikube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Service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spc="-17" dirty="0">
                <a:latin typeface="Times New Roman"/>
                <a:cs typeface="Times New Roman"/>
              </a:rPr>
              <a:t>URL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53"/>
              </a:spcBef>
              <a:buFont typeface="Times New Roman"/>
              <a:buAutoNum type="arabicPeriod" startAt="2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Once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tunnel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get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URL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service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using: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minikube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service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mynginx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url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99"/>
              </a:spcBef>
            </a:pPr>
            <a:endParaRPr sz="750" dirty="0">
              <a:latin typeface="Courier New"/>
              <a:cs typeface="Courier New"/>
            </a:endParaRPr>
          </a:p>
          <a:p>
            <a:pPr marL="301328" marR="3464" lvl="2" indent="-146768">
              <a:lnSpc>
                <a:spcPct val="149100"/>
              </a:lnSpc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spc="14" dirty="0">
                <a:latin typeface="Times New Roman"/>
                <a:cs typeface="Times New Roman"/>
              </a:rPr>
              <a:t>What</a:t>
            </a:r>
            <a:r>
              <a:rPr sz="750" b="1" spc="-31" dirty="0">
                <a:latin typeface="Times New Roman"/>
                <a:cs typeface="Times New Roman"/>
              </a:rPr>
              <a:t> </a:t>
            </a:r>
            <a:r>
              <a:rPr sz="750" b="1" spc="14" dirty="0">
                <a:latin typeface="Times New Roman"/>
                <a:cs typeface="Times New Roman"/>
              </a:rPr>
              <a:t>happens</a:t>
            </a:r>
            <a:r>
              <a:rPr sz="750" spc="14" dirty="0">
                <a:latin typeface="Times New Roman"/>
                <a:cs typeface="Times New Roman"/>
              </a:rPr>
              <a:t>: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14" dirty="0">
                <a:latin typeface="Times New Roman"/>
                <a:cs typeface="Times New Roman"/>
              </a:rPr>
              <a:t>This</a:t>
            </a:r>
            <a:r>
              <a:rPr sz="750" spc="-14" dirty="0">
                <a:latin typeface="Times New Roman"/>
                <a:cs typeface="Times New Roman"/>
              </a:rPr>
              <a:t> </a:t>
            </a:r>
            <a:r>
              <a:rPr sz="750" spc="14" dirty="0">
                <a:latin typeface="Times New Roman"/>
                <a:cs typeface="Times New Roman"/>
              </a:rPr>
              <a:t>command</a:t>
            </a:r>
            <a:r>
              <a:rPr sz="750" spc="-17" dirty="0">
                <a:latin typeface="Times New Roman"/>
                <a:cs typeface="Times New Roman"/>
              </a:rPr>
              <a:t> </a:t>
            </a:r>
            <a:r>
              <a:rPr sz="750" spc="14" dirty="0">
                <a:latin typeface="Times New Roman"/>
                <a:cs typeface="Times New Roman"/>
              </a:rPr>
              <a:t>gives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14" dirty="0">
                <a:latin typeface="Times New Roman"/>
                <a:cs typeface="Times New Roman"/>
              </a:rPr>
              <a:t>you</a:t>
            </a:r>
            <a:r>
              <a:rPr sz="750" spc="-7" dirty="0">
                <a:latin typeface="Times New Roman"/>
                <a:cs typeface="Times New Roman"/>
              </a:rPr>
              <a:t> </a:t>
            </a:r>
            <a:r>
              <a:rPr sz="750" spc="14" dirty="0">
                <a:latin typeface="Times New Roman"/>
                <a:cs typeface="Times New Roman"/>
              </a:rPr>
              <a:t>a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spc="14" dirty="0">
                <a:latin typeface="Times New Roman"/>
                <a:cs typeface="Times New Roman"/>
              </a:rPr>
              <a:t>URL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spc="14" dirty="0">
                <a:latin typeface="Times New Roman"/>
                <a:cs typeface="Times New Roman"/>
              </a:rPr>
              <a:t>(like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614" spc="14" dirty="0">
                <a:latin typeface="Courier New"/>
                <a:cs typeface="Courier New"/>
                <a:hlinkClick r:id="rId3"/>
              </a:rPr>
              <a:t>http://192.168.x.x:80</a:t>
            </a:r>
            <a:r>
              <a:rPr sz="750" spc="14" dirty="0">
                <a:latin typeface="Times New Roman"/>
                <a:cs typeface="Times New Roman"/>
                <a:hlinkClick r:id="rId3"/>
              </a:rPr>
              <a:t>)</a:t>
            </a:r>
            <a:r>
              <a:rPr sz="750" spc="-27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that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browser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Nginx.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409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6.3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Open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URL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in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Your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Browser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3600" y="852932"/>
            <a:ext cx="6853084" cy="2424732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dirty="0">
                <a:latin typeface="Times New Roman"/>
                <a:cs typeface="Times New Roman"/>
              </a:rPr>
              <a:t>Copy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paste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provided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URL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into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browser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Nginx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directly.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7: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Stopping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and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Cleaning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Up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Everything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392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154561" lvl="1" indent="-145902">
              <a:buAutoNum type="arabicPeriod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Stop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Nginx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Deployment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and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Service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4"/>
              </a:spcBef>
              <a:buFont typeface="Times New Roman"/>
              <a:buAutoNum type="arabicPeriod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delete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Nginx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deployment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service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run:</a:t>
            </a:r>
            <a:endParaRPr sz="750" dirty="0">
              <a:latin typeface="Times New Roman"/>
              <a:cs typeface="Times New Roman"/>
            </a:endParaRPr>
          </a:p>
          <a:p>
            <a:pPr marL="8659" marR="1114828">
              <a:lnSpc>
                <a:spcPct val="145500"/>
              </a:lnSpc>
              <a:spcBef>
                <a:spcPts val="835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kubectl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delete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deployment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mynginx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kubectl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delete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service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mynginx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 dirty="0">
              <a:latin typeface="Courier New"/>
              <a:cs typeface="Courier New"/>
            </a:endParaRPr>
          </a:p>
          <a:p>
            <a:pPr marL="154561" lvl="1" indent="-145902">
              <a:buAutoNum type="arabicPeriod" startAt="2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Stop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Minikube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(Optional)</a:t>
            </a:r>
            <a:endParaRPr sz="750" dirty="0">
              <a:latin typeface="Times New Roman"/>
              <a:cs typeface="Times New Roman"/>
            </a:endParaRPr>
          </a:p>
          <a:p>
            <a:pPr lvl="1">
              <a:spcBef>
                <a:spcPts val="464"/>
              </a:spcBef>
              <a:buFont typeface="Times New Roman"/>
              <a:buAutoNum type="arabicPeriod" startAt="2"/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you’re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done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Minikube,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stop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free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resources: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minikube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endParaRPr sz="750" dirty="0">
              <a:latin typeface="Courier New"/>
              <a:cs typeface="Courier New"/>
            </a:endParaRPr>
          </a:p>
          <a:p>
            <a:pPr marL="8659" marR="1262029" lvl="1" indent="145902">
              <a:lnSpc>
                <a:spcPct val="242700"/>
              </a:lnSpc>
              <a:spcBef>
                <a:spcPts val="95"/>
              </a:spcBef>
              <a:buAutoNum type="arabicPeriod" startAt="3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Delete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Minikube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Cluster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(Optional)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delete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entire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Minikube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cluster,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run: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minikube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delete</a:t>
            </a:r>
            <a:endParaRPr sz="7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56" y="337926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Class Diagram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82B4BB9-6BEF-21A2-A9CF-FCCE7048F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1" y="838005"/>
            <a:ext cx="10687050" cy="58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8360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410</a:t>
            </a:fld>
            <a:endParaRPr spc="-34" dirty="0"/>
          </a:p>
        </p:txBody>
      </p:sp>
      <p:sp>
        <p:nvSpPr>
          <p:cNvPr id="4" name="object 4"/>
          <p:cNvSpPr txBox="1"/>
          <p:nvPr/>
        </p:nvSpPr>
        <p:spPr>
          <a:xfrm>
            <a:off x="4248149" y="860246"/>
            <a:ext cx="3590059" cy="2315028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97845"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endParaRPr sz="1023">
              <a:latin typeface="Times New Roman"/>
              <a:cs typeface="Times New Roman"/>
            </a:endParaRPr>
          </a:p>
          <a:p>
            <a:pPr marL="99577"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6</a:t>
            </a:r>
            <a:endParaRPr sz="1023">
              <a:latin typeface="Times New Roman"/>
              <a:cs typeface="Times New Roman"/>
            </a:endParaRPr>
          </a:p>
          <a:p>
            <a:pPr marL="120791" marR="18184" algn="ctr">
              <a:lnSpc>
                <a:spcPct val="144700"/>
              </a:lnSpc>
              <a:spcBef>
                <a:spcPts val="883"/>
              </a:spcBef>
            </a:pPr>
            <a:r>
              <a:rPr sz="1023" b="1" spc="-7" dirty="0">
                <a:latin typeface="Times New Roman"/>
                <a:cs typeface="Times New Roman"/>
              </a:rPr>
              <a:t>DEPLOYING</a:t>
            </a:r>
            <a:r>
              <a:rPr sz="1023" b="1" spc="-65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AND</a:t>
            </a:r>
            <a:r>
              <a:rPr sz="1023" b="1" spc="-24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MANAGING</a:t>
            </a:r>
            <a:r>
              <a:rPr sz="1023" b="1" spc="-10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MONITORING</a:t>
            </a:r>
            <a:r>
              <a:rPr sz="1023" b="1" spc="3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SYSTEMS </a:t>
            </a:r>
            <a:r>
              <a:rPr sz="1023" b="1" dirty="0">
                <a:latin typeface="Times New Roman"/>
                <a:cs typeface="Times New Roman"/>
              </a:rPr>
              <a:t>USING</a:t>
            </a:r>
            <a:r>
              <a:rPr sz="1023" b="1" spc="-24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NAGIOS</a:t>
            </a:r>
            <a:r>
              <a:rPr sz="1023" b="1" spc="-7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IN</a:t>
            </a:r>
            <a:r>
              <a:rPr sz="1023" b="1" spc="-17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DOCKER</a:t>
            </a:r>
            <a:endParaRPr sz="1023">
              <a:latin typeface="Times New Roman"/>
              <a:cs typeface="Times New Roman"/>
            </a:endParaRPr>
          </a:p>
          <a:p>
            <a:pPr>
              <a:spcBef>
                <a:spcPts val="296"/>
              </a:spcBef>
            </a:pPr>
            <a:endParaRPr sz="1023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In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this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exercise,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we will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spc="-17" dirty="0">
                <a:latin typeface="Times New Roman"/>
                <a:cs typeface="Times New Roman"/>
              </a:rPr>
              <a:t>be: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852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Setting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quick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simple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installation.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2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Accessing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Dashboard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explore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features.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2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Monitoring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health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status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services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effectively.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3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Learning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how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manage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checks,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notifications,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downtime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settings.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1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Understanding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how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stop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remove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when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finished.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7601" y="3216505"/>
            <a:ext cx="3618634" cy="139380"/>
          </a:xfrm>
          <a:prstGeom prst="rect">
            <a:avLst/>
          </a:prstGeom>
          <a:ln w="4571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marL="191794" indent="-146334">
              <a:spcBef>
                <a:spcPts val="24"/>
              </a:spcBef>
              <a:buSzPct val="69230"/>
              <a:buFont typeface="Symbol"/>
              <a:buChar char=""/>
              <a:tabLst>
                <a:tab pos="191794" algn="l"/>
              </a:tabLst>
            </a:pP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r>
              <a:rPr sz="886" b="1" spc="-4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886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886" b="1" spc="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886" b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886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886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886" b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886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886" b="1" spc="1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886" b="1" spc="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document</a:t>
            </a:r>
            <a:endParaRPr sz="88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49" y="3533582"/>
            <a:ext cx="3859357" cy="2671990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1: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Pulling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3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Nagios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spc="-14" dirty="0">
                <a:latin typeface="Times New Roman"/>
                <a:cs typeface="Times New Roman"/>
              </a:rPr>
              <a:t>Image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852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Command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to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Pull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Nagios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  <a:buFont typeface="Times New Roman"/>
              <a:buAutoNum type="arabicPeriod"/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terminal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type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download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image: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jasonrivers/nagios:latest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99"/>
              </a:spcBef>
            </a:pPr>
            <a:endParaRPr sz="750">
              <a:latin typeface="Courier New"/>
              <a:cs typeface="Courier New"/>
            </a:endParaRPr>
          </a:p>
          <a:p>
            <a:pPr marL="594431" marR="173177" lvl="1" indent="-146768">
              <a:lnSpc>
                <a:spcPct val="148200"/>
              </a:lnSpc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tells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download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23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latest</a:t>
            </a:r>
            <a:r>
              <a:rPr sz="750" b="1" spc="9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version</a:t>
            </a:r>
            <a:r>
              <a:rPr sz="750" b="1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spc="-34" dirty="0">
                <a:latin typeface="Times New Roman"/>
                <a:cs typeface="Times New Roman"/>
              </a:rPr>
              <a:t>a </a:t>
            </a:r>
            <a:r>
              <a:rPr sz="750" dirty="0">
                <a:latin typeface="Times New Roman"/>
                <a:cs typeface="Times New Roman"/>
              </a:rPr>
              <a:t>specific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repository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(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jasonrivers</a:t>
            </a:r>
            <a:r>
              <a:rPr sz="750" spc="-7" dirty="0">
                <a:latin typeface="Times New Roman"/>
                <a:cs typeface="Times New Roman"/>
              </a:rPr>
              <a:t>).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508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2: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Running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Nagios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92"/>
              </a:spcBef>
            </a:pPr>
            <a:endParaRPr sz="852">
              <a:latin typeface="Times New Roman"/>
              <a:cs typeface="Times New Roman"/>
            </a:endParaRPr>
          </a:p>
          <a:p>
            <a:pPr marL="154993"/>
            <a:r>
              <a:rPr sz="750" dirty="0">
                <a:latin typeface="Times New Roman"/>
                <a:cs typeface="Times New Roman"/>
              </a:rPr>
              <a:t>1.</a:t>
            </a:r>
            <a:r>
              <a:rPr sz="750" spc="126" dirty="0">
                <a:latin typeface="Times New Roman"/>
                <a:cs typeface="Times New Roman"/>
              </a:rPr>
              <a:t>  </a:t>
            </a:r>
            <a:r>
              <a:rPr sz="750" b="1" dirty="0">
                <a:latin typeface="Times New Roman"/>
                <a:cs typeface="Times New Roman"/>
              </a:rPr>
              <a:t>Command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to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Run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Nagios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>
              <a:latin typeface="Times New Roman"/>
              <a:cs typeface="Times New Roman"/>
            </a:endParaRPr>
          </a:p>
          <a:p>
            <a:pPr marL="45892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--name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nagiosdemo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-p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8888:80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jasonrivers/nagios:latest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9"/>
              </a:spcBef>
            </a:pPr>
            <a:endParaRPr sz="750">
              <a:latin typeface="Courier New"/>
              <a:cs typeface="Courier New"/>
            </a:endParaRPr>
          </a:p>
          <a:p>
            <a:pPr marL="301328">
              <a:spcBef>
                <a:spcPts val="3"/>
              </a:spcBef>
            </a:pPr>
            <a:r>
              <a:rPr sz="750" b="1" dirty="0">
                <a:latin typeface="Times New Roman"/>
                <a:cs typeface="Times New Roman"/>
              </a:rPr>
              <a:t>Explanation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of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Each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Part: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7685" y="275197"/>
            <a:ext cx="3250623" cy="128249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796615">
              <a:spcBef>
                <a:spcPts val="85"/>
              </a:spcBef>
              <a:tabLst>
                <a:tab pos="2390278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sz="750">
              <a:latin typeface="Calibri"/>
              <a:cs typeface="Calibri"/>
            </a:endParaRPr>
          </a:p>
          <a:p>
            <a:pPr marL="154993" marR="3896" indent="-146768">
              <a:lnSpc>
                <a:spcPct val="154500"/>
              </a:lnSpc>
              <a:buClr>
                <a:srgbClr val="000000"/>
              </a:buClr>
              <a:buSzPct val="81818"/>
              <a:buFont typeface="Courier New"/>
              <a:buChar char="o"/>
              <a:tabLst>
                <a:tab pos="154993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--name</a:t>
            </a:r>
            <a:r>
              <a:rPr sz="750" b="1" spc="13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nagiosdemo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nagiosdemo</a:t>
            </a:r>
            <a:r>
              <a:rPr sz="750" b="1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easily </a:t>
            </a:r>
            <a:r>
              <a:rPr sz="750" dirty="0">
                <a:latin typeface="Times New Roman"/>
                <a:cs typeface="Times New Roman"/>
              </a:rPr>
              <a:t>identify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later.</a:t>
            </a:r>
            <a:endParaRPr sz="750">
              <a:latin typeface="Times New Roman"/>
              <a:cs typeface="Times New Roman"/>
            </a:endParaRPr>
          </a:p>
          <a:p>
            <a:pPr marL="154993" indent="-146334">
              <a:spcBef>
                <a:spcPts val="426"/>
              </a:spcBef>
              <a:buClr>
                <a:srgbClr val="000000"/>
              </a:buClr>
              <a:buSzPct val="81818"/>
              <a:buFont typeface="Courier New"/>
              <a:buChar char="o"/>
              <a:tabLst>
                <a:tab pos="154993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-p</a:t>
            </a:r>
            <a:r>
              <a:rPr sz="750" b="1" spc="269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8888:80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Maps</a:t>
            </a:r>
            <a:r>
              <a:rPr sz="750" spc="11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computer’s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10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8888</a:t>
            </a:r>
            <a:r>
              <a:rPr sz="750" b="1" spc="11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container’s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port</a:t>
            </a:r>
            <a:r>
              <a:rPr sz="750" b="1" spc="109" dirty="0">
                <a:latin typeface="Times New Roman"/>
                <a:cs typeface="Times New Roman"/>
              </a:rPr>
              <a:t> </a:t>
            </a:r>
            <a:r>
              <a:rPr sz="750" b="1" spc="-17" dirty="0">
                <a:latin typeface="Times New Roman"/>
                <a:cs typeface="Times New Roman"/>
              </a:rPr>
              <a:t>80</a:t>
            </a:r>
            <a:endParaRPr sz="750">
              <a:latin typeface="Times New Roman"/>
              <a:cs typeface="Times New Roman"/>
            </a:endParaRPr>
          </a:p>
          <a:p>
            <a:pPr marL="154993">
              <a:spcBef>
                <a:spcPts val="484"/>
              </a:spcBef>
            </a:pPr>
            <a:r>
              <a:rPr sz="750" dirty="0">
                <a:latin typeface="Times New Roman"/>
                <a:cs typeface="Times New Roman"/>
              </a:rPr>
              <a:t>(port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80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used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access).</a:t>
            </a:r>
            <a:endParaRPr sz="750">
              <a:latin typeface="Times New Roman"/>
              <a:cs typeface="Times New Roman"/>
            </a:endParaRPr>
          </a:p>
          <a:p>
            <a:pPr marL="154993" marR="5195" indent="-146768">
              <a:lnSpc>
                <a:spcPts val="1384"/>
              </a:lnSpc>
              <a:spcBef>
                <a:spcPts val="27"/>
              </a:spcBef>
              <a:buClr>
                <a:srgbClr val="000000"/>
              </a:buClr>
              <a:buSzPct val="81818"/>
              <a:buFont typeface="Courier New"/>
              <a:buChar char="o"/>
              <a:tabLst>
                <a:tab pos="154993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jasonrivers/nagios:latest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8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Specifies</a:t>
            </a:r>
            <a:r>
              <a:rPr sz="750" spc="18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8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software</a:t>
            </a:r>
            <a:r>
              <a:rPr sz="750" spc="19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18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(Nagios)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its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version.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49" y="1720369"/>
            <a:ext cx="1892877" cy="1852985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3: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Accessing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Nagios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852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browser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type: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Font typeface="Times New Roman"/>
              <a:buAutoNum type="arabicPeriod"/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localhost:8888</a:t>
            </a:r>
            <a:endParaRPr sz="750">
              <a:latin typeface="Courier New"/>
              <a:cs typeface="Courier New"/>
            </a:endParaRPr>
          </a:p>
          <a:p>
            <a:pPr marL="301328">
              <a:spcBef>
                <a:spcPts val="491"/>
              </a:spcBef>
            </a:pP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interface.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 startAt="2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Login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Credentials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Username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nagiosadmin</a:t>
            </a:r>
            <a:endParaRPr sz="750">
              <a:latin typeface="Courier New"/>
              <a:cs typeface="Courier New"/>
            </a:endParaRPr>
          </a:p>
          <a:p>
            <a:pPr marL="594431" lvl="1" indent="-146334">
              <a:spcBef>
                <a:spcPts val="491"/>
              </a:spcBef>
              <a:buClr>
                <a:srgbClr val="FF0000"/>
              </a:buClr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Password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nagios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28"/>
              </a:spcBef>
            </a:pPr>
            <a:endParaRPr sz="750">
              <a:latin typeface="Courier New"/>
              <a:cs typeface="Courier New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Understanding</a:t>
            </a:r>
            <a:r>
              <a:rPr sz="852" b="1" spc="3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Nagios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Dashboard</a:t>
            </a:r>
            <a:endParaRPr sz="852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49" y="6027605"/>
            <a:ext cx="985838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1.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General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Information</a:t>
            </a:r>
            <a:endParaRPr sz="7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9279" y="3709554"/>
            <a:ext cx="3784368" cy="216338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411</a:t>
            </a:fld>
            <a:endParaRPr spc="-34" dirty="0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412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3689206" cy="6099007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  <a:tab pos="2829715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82"/>
              </a:spcBef>
            </a:pPr>
            <a:endParaRPr sz="750">
              <a:latin typeface="Calibri"/>
              <a:cs typeface="Calibri"/>
            </a:endParaRPr>
          </a:p>
          <a:p>
            <a:pPr marL="301328" marR="4762" indent="-146768">
              <a:lnSpc>
                <a:spcPct val="147300"/>
              </a:lnSpc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Nagios</a:t>
            </a:r>
            <a:r>
              <a:rPr sz="750" b="1" spc="9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Version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top-left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corner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shows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version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you’re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(e.g., </a:t>
            </a:r>
            <a:r>
              <a:rPr sz="750" dirty="0">
                <a:latin typeface="Times New Roman"/>
                <a:cs typeface="Times New Roman"/>
              </a:rPr>
              <a:t>Version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4.5.7).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>
              <a:latin typeface="Times New Roman"/>
              <a:cs typeface="Times New Roman"/>
            </a:endParaRPr>
          </a:p>
          <a:p>
            <a:pPr marL="105638" indent="-96979">
              <a:buAutoNum type="arabicPeriod" startAt="2"/>
              <a:tabLst>
                <a:tab pos="105638" algn="l"/>
              </a:tabLst>
            </a:pPr>
            <a:r>
              <a:rPr sz="750" b="1" dirty="0">
                <a:latin typeface="Times New Roman"/>
                <a:cs typeface="Times New Roman"/>
              </a:rPr>
              <a:t>Navigation</a:t>
            </a:r>
            <a:r>
              <a:rPr sz="750" b="1" spc="6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Panel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(Left-Side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Menu)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  <a:buFont typeface="Times New Roman"/>
              <a:buAutoNum type="arabicPeriod" startAt="2"/>
            </a:pP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Home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Returns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main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dashboard.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2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Hosts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Displays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list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(hosts)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being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monitored.</a:t>
            </a:r>
            <a:endParaRPr sz="750">
              <a:latin typeface="Times New Roman"/>
              <a:cs typeface="Times New Roman"/>
            </a:endParaRPr>
          </a:p>
          <a:p>
            <a:pPr marL="301328" marR="5628" lvl="1" indent="-146768">
              <a:lnSpc>
                <a:spcPct val="146400"/>
              </a:lnSpc>
              <a:spcBef>
                <a:spcPts val="17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Services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Shows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activities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tasks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monitored,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such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CPU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usage,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disk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space,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or </a:t>
            </a:r>
            <a:r>
              <a:rPr sz="750" dirty="0">
                <a:latin typeface="Times New Roman"/>
                <a:cs typeface="Times New Roman"/>
              </a:rPr>
              <a:t>network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status.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3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Reports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Provides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historical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data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trends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about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systems.</a:t>
            </a:r>
            <a:endParaRPr sz="750">
              <a:latin typeface="Times New Roman"/>
              <a:cs typeface="Times New Roman"/>
            </a:endParaRPr>
          </a:p>
          <a:p>
            <a:pPr lvl="1">
              <a:spcBef>
                <a:spcPts val="464"/>
              </a:spcBef>
              <a:buFont typeface="Symbol"/>
              <a:buChar char=""/>
            </a:pPr>
            <a:endParaRPr sz="750">
              <a:latin typeface="Times New Roman"/>
              <a:cs typeface="Times New Roman"/>
            </a:endParaRPr>
          </a:p>
          <a:p>
            <a:pPr marL="105638" indent="-96979">
              <a:buAutoNum type="arabicPeriod" startAt="2"/>
              <a:tabLst>
                <a:tab pos="105638" algn="l"/>
              </a:tabLst>
            </a:pPr>
            <a:r>
              <a:rPr sz="750" b="1" dirty="0">
                <a:latin typeface="Times New Roman"/>
                <a:cs typeface="Times New Roman"/>
              </a:rPr>
              <a:t>Dashboard</a:t>
            </a:r>
            <a:r>
              <a:rPr sz="750" b="1" spc="7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Content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105638" indent="-96979">
              <a:spcBef>
                <a:spcPts val="3"/>
              </a:spcBef>
              <a:buAutoNum type="alphaLcPeriod"/>
              <a:tabLst>
                <a:tab pos="105638" algn="l"/>
              </a:tabLst>
            </a:pPr>
            <a:r>
              <a:rPr sz="750" b="1" dirty="0">
                <a:latin typeface="Times New Roman"/>
                <a:cs typeface="Times New Roman"/>
              </a:rPr>
              <a:t>System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Status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(Top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Section)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  <a:buFont typeface="Times New Roman"/>
              <a:buAutoNum type="alphaLcPeriod"/>
            </a:pPr>
            <a:endParaRPr sz="750">
              <a:latin typeface="Times New Roman"/>
              <a:cs typeface="Times New Roman"/>
            </a:endParaRPr>
          </a:p>
          <a:p>
            <a:pPr marL="301328" lvl="1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Green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Boxes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Indicate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periods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when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everything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was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working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fine.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3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Red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or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Yellow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Boxes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Indicate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problems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warnings.</a:t>
            </a:r>
            <a:endParaRPr sz="750">
              <a:latin typeface="Times New Roman"/>
              <a:cs typeface="Times New Roman"/>
            </a:endParaRPr>
          </a:p>
          <a:p>
            <a:pPr lvl="1">
              <a:spcBef>
                <a:spcPts val="453"/>
              </a:spcBef>
              <a:buFont typeface="Symbol"/>
              <a:buChar char=""/>
            </a:pPr>
            <a:endParaRPr sz="750">
              <a:latin typeface="Times New Roman"/>
              <a:cs typeface="Times New Roman"/>
            </a:endParaRPr>
          </a:p>
          <a:p>
            <a:pPr marL="112132" indent="-103473">
              <a:buAutoNum type="alphaLcPeriod"/>
              <a:tabLst>
                <a:tab pos="112132" algn="l"/>
              </a:tabLst>
            </a:pPr>
            <a:r>
              <a:rPr sz="750" b="1" dirty="0">
                <a:latin typeface="Times New Roman"/>
                <a:cs typeface="Times New Roman"/>
              </a:rPr>
              <a:t>Latest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Alerts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  <a:buFont typeface="Times New Roman"/>
              <a:buAutoNum type="alphaLcPeriod"/>
            </a:pPr>
            <a:endParaRPr sz="750">
              <a:latin typeface="Times New Roman"/>
              <a:cs typeface="Times New Roman"/>
            </a:endParaRPr>
          </a:p>
          <a:p>
            <a:pPr marL="301328" lvl="1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Source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Shows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which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(e.g.,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IP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address)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had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issue.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2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Alert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Describes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problem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(e.g.,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"Memory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usage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critical").</a:t>
            </a:r>
            <a:endParaRPr sz="750">
              <a:latin typeface="Times New Roman"/>
              <a:cs typeface="Times New Roman"/>
            </a:endParaRPr>
          </a:p>
          <a:p>
            <a:pPr lvl="1">
              <a:spcBef>
                <a:spcPts val="460"/>
              </a:spcBef>
              <a:buFont typeface="Symbol"/>
              <a:buChar char=""/>
            </a:pPr>
            <a:endParaRPr sz="750">
              <a:latin typeface="Times New Roman"/>
              <a:cs typeface="Times New Roman"/>
            </a:endParaRPr>
          </a:p>
          <a:p>
            <a:pPr marL="99577" indent="-90918">
              <a:spcBef>
                <a:spcPts val="3"/>
              </a:spcBef>
              <a:buAutoNum type="alphaLcPeriod"/>
              <a:tabLst>
                <a:tab pos="99577" algn="l"/>
              </a:tabLst>
            </a:pPr>
            <a:r>
              <a:rPr sz="750" b="1" dirty="0">
                <a:latin typeface="Times New Roman"/>
                <a:cs typeface="Times New Roman"/>
              </a:rPr>
              <a:t>Server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Statistics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  <a:buFont typeface="Times New Roman"/>
              <a:buAutoNum type="alphaLcPeriod"/>
            </a:pPr>
            <a:endParaRPr sz="750">
              <a:latin typeface="Times New Roman"/>
              <a:cs typeface="Times New Roman"/>
            </a:endParaRPr>
          </a:p>
          <a:p>
            <a:pPr marL="301328" lvl="1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Load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How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much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work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handling.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2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CPU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Stats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How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busy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processor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is.</a:t>
            </a:r>
            <a:endParaRPr sz="750">
              <a:latin typeface="Times New Roman"/>
              <a:cs typeface="Times New Roman"/>
            </a:endParaRPr>
          </a:p>
          <a:p>
            <a:pPr lvl="1">
              <a:spcBef>
                <a:spcPts val="453"/>
              </a:spcBef>
              <a:buFont typeface="Symbol"/>
              <a:buChar char=""/>
            </a:pPr>
            <a:endParaRPr sz="750">
              <a:latin typeface="Times New Roman"/>
              <a:cs typeface="Times New Roman"/>
            </a:endParaRPr>
          </a:p>
          <a:p>
            <a:pPr marL="112132" indent="-103473">
              <a:spcBef>
                <a:spcPts val="3"/>
              </a:spcBef>
              <a:buAutoNum type="alphaLcPeriod"/>
              <a:tabLst>
                <a:tab pos="112132" algn="l"/>
              </a:tabLst>
            </a:pPr>
            <a:r>
              <a:rPr sz="750" b="1" dirty="0">
                <a:latin typeface="Times New Roman"/>
                <a:cs typeface="Times New Roman"/>
              </a:rPr>
              <a:t>Status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Grid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  <a:buFont typeface="Times New Roman"/>
              <a:buAutoNum type="alphaLcPeriod"/>
            </a:pPr>
            <a:endParaRPr sz="750">
              <a:latin typeface="Times New Roman"/>
              <a:cs typeface="Times New Roman"/>
            </a:endParaRPr>
          </a:p>
          <a:p>
            <a:pPr marL="301328" lvl="1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Green</a:t>
            </a:r>
            <a:r>
              <a:rPr sz="750" b="1" spc="5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Circles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Everything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working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fine.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1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Red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or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Yellow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Circles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Indicate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issues.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105638" indent="-96979">
              <a:buAutoNum type="arabicPeriod" startAt="4"/>
              <a:tabLst>
                <a:tab pos="105638" algn="l"/>
              </a:tabLst>
            </a:pPr>
            <a:r>
              <a:rPr sz="750" b="1" dirty="0">
                <a:latin typeface="Times New Roman"/>
                <a:cs typeface="Times New Roman"/>
              </a:rPr>
              <a:t>Monitoring</a:t>
            </a:r>
            <a:r>
              <a:rPr sz="750" b="1" spc="5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Specific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Hosts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and</a:t>
            </a:r>
            <a:r>
              <a:rPr sz="750" b="1" spc="6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Services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  <a:buFont typeface="Times New Roman"/>
              <a:buAutoNum type="arabicPeriod" startAt="4"/>
            </a:pPr>
            <a:endParaRPr sz="750">
              <a:latin typeface="Times New Roman"/>
              <a:cs typeface="Times New Roman"/>
            </a:endParaRPr>
          </a:p>
          <a:p>
            <a:pPr marL="300895" lvl="1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Monitor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Hosts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 marL="594431" lvl="2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Go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Hosts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menu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left.</a:t>
            </a:r>
            <a:endParaRPr sz="750">
              <a:latin typeface="Times New Roman"/>
              <a:cs typeface="Times New Roman"/>
            </a:endParaRPr>
          </a:p>
          <a:p>
            <a:pPr marL="594431" lvl="2" indent="-146334">
              <a:spcBef>
                <a:spcPts val="42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You’ll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list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being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monitored.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4662" y="275198"/>
            <a:ext cx="3542867" cy="74837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1089718">
              <a:spcBef>
                <a:spcPts val="85"/>
              </a:spcBef>
              <a:tabLst>
                <a:tab pos="2682948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154561" indent="-145902">
              <a:buFont typeface="Times New Roman"/>
              <a:buAutoNum type="arabicPeriod" startAt="2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Monitor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Services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 marL="448096" marR="3464" lvl="1" indent="-146768">
              <a:lnSpc>
                <a:spcPts val="1336"/>
              </a:lnSpc>
              <a:spcBef>
                <a:spcPts val="58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details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about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services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monitored,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such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CPU </a:t>
            </a:r>
            <a:r>
              <a:rPr sz="750" dirty="0">
                <a:latin typeface="Times New Roman"/>
                <a:cs typeface="Times New Roman"/>
              </a:rPr>
              <a:t>usage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memory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status.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49" y="3850505"/>
            <a:ext cx="3690072" cy="2311763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4: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Exploring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Host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Information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spc="-14" dirty="0">
                <a:latin typeface="Times New Roman"/>
                <a:cs typeface="Times New Roman"/>
              </a:rPr>
              <a:t>Page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>
              <a:latin typeface="Times New Roman"/>
              <a:cs typeface="Times New Roman"/>
            </a:endParaRPr>
          </a:p>
          <a:p>
            <a:pPr marL="105638" indent="-96979">
              <a:spcBef>
                <a:spcPts val="3"/>
              </a:spcBef>
              <a:buAutoNum type="alphaLcPeriod"/>
              <a:tabLst>
                <a:tab pos="105638" algn="l"/>
              </a:tabLst>
            </a:pPr>
            <a:r>
              <a:rPr sz="750" b="1" dirty="0">
                <a:latin typeface="Times New Roman"/>
                <a:cs typeface="Times New Roman"/>
              </a:rPr>
              <a:t>Top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Section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(Basic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Host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Details)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  <a:buFont typeface="Times New Roman"/>
              <a:buAutoNum type="alphaLcPeriod"/>
            </a:pPr>
            <a:endParaRPr sz="750">
              <a:latin typeface="Times New Roman"/>
              <a:cs typeface="Times New Roman"/>
            </a:endParaRPr>
          </a:p>
          <a:p>
            <a:pPr marL="301328" lvl="1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Host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monitored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named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localhost</a:t>
            </a:r>
            <a:r>
              <a:rPr sz="750" b="1" spc="-20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(your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own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computer).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91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Member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of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belongs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linux-servers</a:t>
            </a:r>
            <a:r>
              <a:rPr sz="750" b="1" spc="-21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group.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91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IP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Address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host’s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IP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address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127.0.0.1</a:t>
            </a:r>
            <a:r>
              <a:rPr sz="750" b="1" spc="-2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(this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means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it’s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local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system).</a:t>
            </a:r>
            <a:endParaRPr sz="750">
              <a:latin typeface="Times New Roman"/>
              <a:cs typeface="Times New Roman"/>
            </a:endParaRPr>
          </a:p>
          <a:p>
            <a:pPr lvl="1">
              <a:spcBef>
                <a:spcPts val="511"/>
              </a:spcBef>
              <a:buFont typeface="Symbol"/>
              <a:buChar char=""/>
            </a:pPr>
            <a:endParaRPr sz="750">
              <a:latin typeface="Times New Roman"/>
              <a:cs typeface="Times New Roman"/>
            </a:endParaRPr>
          </a:p>
          <a:p>
            <a:pPr marL="112132" indent="-103473">
              <a:buAutoNum type="alphaLcPeriod"/>
              <a:tabLst>
                <a:tab pos="112132" algn="l"/>
              </a:tabLst>
            </a:pPr>
            <a:r>
              <a:rPr sz="750" b="1" dirty="0">
                <a:latin typeface="Times New Roman"/>
                <a:cs typeface="Times New Roman"/>
              </a:rPr>
              <a:t>Middle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Section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(Host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State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Information)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  <a:buFont typeface="Times New Roman"/>
              <a:buAutoNum type="alphaLcPeriod"/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section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shows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current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health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and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performance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host: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lvl="1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Host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Status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UP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(green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color)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means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working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fine.</a:t>
            </a:r>
            <a:endParaRPr sz="750">
              <a:latin typeface="Times New Roman"/>
              <a:cs typeface="Times New Roman"/>
            </a:endParaRPr>
          </a:p>
          <a:p>
            <a:pPr marL="301328" lvl="1" indent="-146334">
              <a:spcBef>
                <a:spcPts val="419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Status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Information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checks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alive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"ping"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command.</a:t>
            </a:r>
            <a:endParaRPr sz="750">
              <a:latin typeface="Times New Roman"/>
              <a:cs typeface="Times New Roman"/>
            </a:endParaRPr>
          </a:p>
          <a:p>
            <a:pPr marL="594431" lvl="2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No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Packet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Loss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responding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properly.</a:t>
            </a:r>
            <a:endParaRPr sz="7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3785" y="1206384"/>
            <a:ext cx="4219748" cy="2490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413</a:t>
            </a:fld>
            <a:endParaRPr spc="-34" dirty="0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414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49" y="275198"/>
            <a:ext cx="3689639" cy="594383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  <a:tab pos="2829715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82"/>
              </a:spcBef>
            </a:pPr>
            <a:endParaRPr sz="750">
              <a:latin typeface="Calibri"/>
              <a:cs typeface="Calibri"/>
            </a:endParaRPr>
          </a:p>
          <a:p>
            <a:pPr marL="594431" marR="3464" indent="-146768">
              <a:lnSpc>
                <a:spcPct val="147300"/>
              </a:lnSpc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Round-Trip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Time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(RTA)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time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takes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message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system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back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very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fast.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3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Last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Check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Time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last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time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checked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system.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19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Next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Check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When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next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check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happen.</a:t>
            </a:r>
            <a:endParaRPr sz="750">
              <a:latin typeface="Times New Roman"/>
              <a:cs typeface="Times New Roman"/>
            </a:endParaRPr>
          </a:p>
          <a:p>
            <a:pPr marL="301328" marR="5628" indent="-146768">
              <a:lnSpc>
                <a:spcPct val="148200"/>
              </a:lnSpc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Flapping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3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Flapping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occurs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when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3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</a:t>
            </a:r>
            <a:r>
              <a:rPr sz="750" spc="13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repeatedly</a:t>
            </a:r>
            <a:r>
              <a:rPr sz="750" spc="14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goes</a:t>
            </a:r>
            <a:r>
              <a:rPr sz="750" spc="15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13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13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down.</a:t>
            </a:r>
            <a:r>
              <a:rPr sz="750" spc="14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Here,</a:t>
            </a:r>
            <a:r>
              <a:rPr sz="750" spc="133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it’s </a:t>
            </a:r>
            <a:r>
              <a:rPr sz="750" dirty="0">
                <a:latin typeface="Times New Roman"/>
                <a:cs typeface="Times New Roman"/>
              </a:rPr>
              <a:t>stable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(</a:t>
            </a:r>
            <a:r>
              <a:rPr sz="614" spc="-7" dirty="0">
                <a:latin typeface="Courier New"/>
                <a:cs typeface="Courier New"/>
              </a:rPr>
              <a:t>NO</a:t>
            </a:r>
            <a:r>
              <a:rPr sz="750" spc="-7" dirty="0">
                <a:latin typeface="Times New Roman"/>
                <a:cs typeface="Times New Roman"/>
              </a:rPr>
              <a:t>).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40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Active</a:t>
            </a:r>
            <a:r>
              <a:rPr sz="750" b="1" spc="27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Checks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28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Monitoring</a:t>
            </a:r>
            <a:r>
              <a:rPr sz="750" spc="27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features</a:t>
            </a:r>
            <a:r>
              <a:rPr sz="750" spc="27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like</a:t>
            </a:r>
            <a:r>
              <a:rPr sz="750" spc="28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active</a:t>
            </a:r>
            <a:r>
              <a:rPr sz="750" spc="28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checks</a:t>
            </a:r>
            <a:r>
              <a:rPr sz="750" spc="28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27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notifications</a:t>
            </a:r>
            <a:r>
              <a:rPr sz="750" spc="28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are</a:t>
            </a:r>
            <a:r>
              <a:rPr sz="750" spc="290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all</a:t>
            </a:r>
            <a:endParaRPr sz="750">
              <a:latin typeface="Times New Roman"/>
              <a:cs typeface="Times New Roman"/>
            </a:endParaRPr>
          </a:p>
          <a:p>
            <a:pPr marL="301328">
              <a:spcBef>
                <a:spcPts val="433"/>
              </a:spcBef>
            </a:pPr>
            <a:r>
              <a:rPr sz="750" b="1" dirty="0">
                <a:latin typeface="Times New Roman"/>
                <a:cs typeface="Times New Roman"/>
              </a:rPr>
              <a:t>ENABLED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(green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boxes).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c.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Right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Section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(Host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Commands)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perform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actions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these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commands: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 indent="-146334"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Locate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Host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Map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host’s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location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network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map.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2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Disable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Active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Checks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Stop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checking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automatically.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2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Re-schedule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Next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Check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Force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check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immediately.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3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Disable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Notifications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Turn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off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alerts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host.</a:t>
            </a:r>
            <a:endParaRPr sz="750">
              <a:latin typeface="Times New Roman"/>
              <a:cs typeface="Times New Roman"/>
            </a:endParaRPr>
          </a:p>
          <a:p>
            <a:pPr marL="301328" marR="4762" indent="-146768">
              <a:lnSpc>
                <a:spcPts val="1336"/>
              </a:lnSpc>
              <a:spcBef>
                <a:spcPts val="99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Schedule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Downtime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plan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shut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down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host,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avoid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unnecessary alerts.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27"/>
              </a:spcBef>
            </a:pP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886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Stopping</a:t>
            </a:r>
            <a:r>
              <a:rPr sz="886" b="1" u="sng" spc="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86" b="1" u="sng" spc="-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Nagios</a:t>
            </a:r>
            <a:endParaRPr sz="886">
              <a:latin typeface="Times New Roman"/>
              <a:cs typeface="Times New Roman"/>
            </a:endParaRPr>
          </a:p>
          <a:p>
            <a:pPr>
              <a:spcBef>
                <a:spcPts val="375"/>
              </a:spcBef>
            </a:pPr>
            <a:endParaRPr sz="886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stop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need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stop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it.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750">
              <a:latin typeface="Times New Roman"/>
              <a:cs typeface="Times New Roman"/>
            </a:endParaRPr>
          </a:p>
          <a:p>
            <a:pPr marL="300462" marR="4329" indent="-145902">
              <a:lnSpc>
                <a:spcPct val="148200"/>
              </a:lnSpc>
              <a:buFont typeface="Times New Roman"/>
              <a:buAutoNum type="arabicPeriod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Find</a:t>
            </a:r>
            <a:r>
              <a:rPr sz="750" b="1" spc="17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18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Container</a:t>
            </a:r>
            <a:r>
              <a:rPr sz="750" b="1" spc="17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Name:</a:t>
            </a:r>
            <a:r>
              <a:rPr sz="750" b="1" spc="18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16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18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used</a:t>
            </a:r>
            <a:r>
              <a:rPr sz="750" spc="16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8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earlier</a:t>
            </a:r>
            <a:r>
              <a:rPr sz="750" spc="17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17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8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start</a:t>
            </a:r>
            <a:r>
              <a:rPr sz="750" spc="18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Nagios,</a:t>
            </a:r>
            <a:r>
              <a:rPr sz="750" spc="173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the 	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nagiosdemo</a:t>
            </a:r>
            <a:r>
              <a:rPr sz="750" dirty="0">
                <a:latin typeface="Times New Roman"/>
                <a:cs typeface="Times New Roman"/>
              </a:rPr>
              <a:t>.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you’re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unsure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about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name,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follow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these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steps: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84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terminal.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Type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containers:</a:t>
            </a:r>
            <a:endParaRPr sz="750">
              <a:latin typeface="Times New Roman"/>
              <a:cs typeface="Times New Roman"/>
            </a:endParaRPr>
          </a:p>
          <a:p>
            <a:pPr lvl="1">
              <a:spcBef>
                <a:spcPts val="382"/>
              </a:spcBef>
              <a:buFont typeface="Courier New"/>
              <a:buChar char="o"/>
            </a:pPr>
            <a:endParaRPr sz="750">
              <a:latin typeface="Times New Roman"/>
              <a:cs typeface="Times New Roman"/>
            </a:endParaRPr>
          </a:p>
          <a:p>
            <a:pPr marL="594431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99"/>
              </a:spcBef>
            </a:pPr>
            <a:endParaRPr sz="750">
              <a:latin typeface="Courier New"/>
              <a:cs typeface="Courier New"/>
            </a:endParaRPr>
          </a:p>
          <a:p>
            <a:pPr marL="594431" marR="3464" lvl="1" indent="-146768">
              <a:lnSpc>
                <a:spcPct val="148200"/>
              </a:lnSpc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You’ll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list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containers.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Look</a:t>
            </a:r>
            <a:r>
              <a:rPr sz="750" spc="7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CONTAINER</a:t>
            </a:r>
            <a:r>
              <a:rPr sz="750" b="1" spc="6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NAME</a:t>
            </a:r>
            <a:r>
              <a:rPr sz="750" b="1" spc="7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column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to </a:t>
            </a:r>
            <a:r>
              <a:rPr sz="750" dirty="0">
                <a:latin typeface="Times New Roman"/>
                <a:cs typeface="Times New Roman"/>
              </a:rPr>
              <a:t>find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(e.g.,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nagiosdemo</a:t>
            </a:r>
            <a:r>
              <a:rPr sz="750" spc="-7" dirty="0">
                <a:latin typeface="Times New Roman"/>
                <a:cs typeface="Times New Roman"/>
              </a:rPr>
              <a:t>).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84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Stop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Container: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following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stop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nagiosdemo</a:t>
            </a:r>
            <a:endParaRPr sz="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415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7685" y="275198"/>
            <a:ext cx="3249757" cy="577367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796615">
              <a:spcBef>
                <a:spcPts val="85"/>
              </a:spcBef>
              <a:tabLst>
                <a:tab pos="2390278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sz="750">
              <a:latin typeface="Calibri"/>
              <a:cs typeface="Calibri"/>
            </a:endParaRPr>
          </a:p>
          <a:p>
            <a:pPr marL="154993" marR="3464" indent="-146768">
              <a:lnSpc>
                <a:spcPct val="154500"/>
              </a:lnSpc>
              <a:buClr>
                <a:srgbClr val="000000"/>
              </a:buClr>
              <a:buSzPct val="81818"/>
              <a:buFont typeface="Courier New"/>
              <a:buChar char="o"/>
              <a:tabLst>
                <a:tab pos="154993" algn="l"/>
              </a:tabLst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nagiosdemo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1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11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1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</a:t>
            </a:r>
            <a:r>
              <a:rPr sz="750" spc="12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2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container.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Replace</a:t>
            </a:r>
            <a:r>
              <a:rPr sz="750" spc="12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11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12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23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actual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it’s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different.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49" y="1029373"/>
            <a:ext cx="3690072" cy="3869241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2: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Deleting</a:t>
            </a:r>
            <a:r>
              <a:rPr sz="852" b="1" spc="31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Nagios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Container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99"/>
              </a:spcBef>
            </a:pPr>
            <a:endParaRPr sz="852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longer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need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delete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Remove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Container: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delete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92"/>
              </a:spcBef>
              <a:buFont typeface="Times New Roman"/>
              <a:buAutoNum type="arabicPeriod"/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nagiosdemo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>
              <a:latin typeface="Courier New"/>
              <a:cs typeface="Courier New"/>
            </a:endParaRPr>
          </a:p>
          <a:p>
            <a:pPr marL="594431" lvl="1" indent="-146334"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permanently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deletes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Nagios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container.</a:t>
            </a:r>
            <a:endParaRPr sz="750">
              <a:latin typeface="Times New Roman"/>
              <a:cs typeface="Times New Roman"/>
            </a:endParaRPr>
          </a:p>
          <a:p>
            <a:pPr marL="594431" marR="4762" lvl="1" indent="-146768">
              <a:lnSpc>
                <a:spcPts val="1336"/>
              </a:lnSpc>
              <a:spcBef>
                <a:spcPts val="99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still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running,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you’ll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error.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7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case,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ensure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you’ve </a:t>
            </a:r>
            <a:r>
              <a:rPr sz="750" dirty="0">
                <a:latin typeface="Times New Roman"/>
                <a:cs typeface="Times New Roman"/>
              </a:rPr>
              <a:t>stopped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first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(Step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1).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37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Step</a:t>
            </a:r>
            <a:r>
              <a:rPr sz="852" b="1" spc="1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3: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Deleting</a:t>
            </a:r>
            <a:r>
              <a:rPr sz="852" b="1" spc="31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Nagios</a:t>
            </a:r>
            <a:r>
              <a:rPr sz="852" b="1" spc="24" dirty="0">
                <a:latin typeface="Times New Roman"/>
                <a:cs typeface="Times New Roman"/>
              </a:rPr>
              <a:t> </a:t>
            </a:r>
            <a:r>
              <a:rPr sz="852" b="1" spc="-14" dirty="0">
                <a:latin typeface="Times New Roman"/>
                <a:cs typeface="Times New Roman"/>
              </a:rPr>
              <a:t>Image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852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Find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Image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Name: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system,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type: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Font typeface="Times New Roman"/>
              <a:buAutoNum type="arabicPeriod"/>
            </a:pPr>
            <a:endParaRPr sz="750">
              <a:latin typeface="Times New Roman"/>
              <a:cs typeface="Times New Roman"/>
            </a:endParaRPr>
          </a:p>
          <a:p>
            <a:pPr marL="301328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images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>
              <a:latin typeface="Courier New"/>
              <a:cs typeface="Courier New"/>
            </a:endParaRPr>
          </a:p>
          <a:p>
            <a:pPr marL="594431" lvl="1" indent="-146334"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Look</a:t>
            </a:r>
            <a:r>
              <a:rPr sz="750" spc="30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29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03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IMAGE</a:t>
            </a:r>
            <a:r>
              <a:rPr sz="750" b="1" spc="31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NAME</a:t>
            </a:r>
            <a:r>
              <a:rPr sz="750" b="1" spc="3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column.</a:t>
            </a:r>
            <a:r>
              <a:rPr sz="750" spc="3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0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should</a:t>
            </a:r>
            <a:r>
              <a:rPr sz="750" spc="30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1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something</a:t>
            </a:r>
            <a:r>
              <a:rPr sz="750" spc="296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like</a:t>
            </a:r>
            <a:endParaRPr sz="750">
              <a:latin typeface="Times New Roman"/>
              <a:cs typeface="Times New Roman"/>
            </a:endParaRPr>
          </a:p>
          <a:p>
            <a:pPr marL="594431">
              <a:spcBef>
                <a:spcPts val="433"/>
              </a:spcBef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jasonrivers/nagios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84"/>
              </a:spcBef>
              <a:buFont typeface="Times New Roman"/>
              <a:buAutoNum type="arabicPeriod" startAt="2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Delete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Image: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remove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image: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Font typeface="Times New Roman"/>
              <a:buAutoNum type="arabicPeriod" startAt="2"/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rmi</a:t>
            </a:r>
            <a:r>
              <a:rPr sz="750" b="1" spc="1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jasonrivers/nagios:latest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66"/>
              </a:spcBef>
            </a:pPr>
            <a:endParaRPr sz="750">
              <a:latin typeface="Courier New"/>
              <a:cs typeface="Courier New"/>
            </a:endParaRPr>
          </a:p>
          <a:p>
            <a:pPr marL="594431" marR="3896" lvl="1" indent="-146768">
              <a:lnSpc>
                <a:spcPts val="886"/>
              </a:lnSpc>
              <a:buClr>
                <a:srgbClr val="FF0000"/>
              </a:buClr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image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still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being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used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by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container,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you’ll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get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error.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Make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sure </a:t>
            </a:r>
            <a:r>
              <a:rPr sz="750" dirty="0">
                <a:latin typeface="Times New Roman"/>
                <a:cs typeface="Times New Roman"/>
              </a:rPr>
              <a:t>you’ve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already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deleted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(Step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2).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416</a:t>
            </a:fld>
            <a:endParaRPr spc="-34" dirty="0"/>
          </a:p>
        </p:txBody>
      </p:sp>
      <p:sp>
        <p:nvSpPr>
          <p:cNvPr id="4" name="object 4"/>
          <p:cNvSpPr txBox="1"/>
          <p:nvPr/>
        </p:nvSpPr>
        <p:spPr>
          <a:xfrm>
            <a:off x="4248150" y="860246"/>
            <a:ext cx="3687474" cy="2266681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433"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8</a:t>
            </a:r>
            <a:endParaRPr sz="1023">
              <a:latin typeface="Times New Roman"/>
              <a:cs typeface="Times New Roman"/>
            </a:endParaRPr>
          </a:p>
          <a:p>
            <a:pPr marL="2598"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023">
              <a:latin typeface="Times New Roman"/>
              <a:cs typeface="Times New Roman"/>
            </a:endParaRPr>
          </a:p>
          <a:p>
            <a:pPr>
              <a:spcBef>
                <a:spcPts val="266"/>
              </a:spcBef>
            </a:pPr>
            <a:endParaRPr sz="1023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23" b="1" spc="-51" dirty="0">
                <a:latin typeface="Times New Roman"/>
                <a:cs typeface="Times New Roman"/>
              </a:rPr>
              <a:t>AWS</a:t>
            </a:r>
            <a:r>
              <a:rPr sz="1023" b="1" spc="-65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ACADEMY</a:t>
            </a:r>
            <a:r>
              <a:rPr sz="1023" b="1" spc="-44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LEARNING</a:t>
            </a:r>
            <a:r>
              <a:rPr sz="1023" b="1" spc="-65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ACCOUNT</a:t>
            </a:r>
            <a:r>
              <a:rPr sz="1023" b="1" spc="-17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CREATION</a:t>
            </a:r>
            <a:endParaRPr sz="1023">
              <a:latin typeface="Times New Roman"/>
              <a:cs typeface="Times New Roman"/>
            </a:endParaRPr>
          </a:p>
          <a:p>
            <a:pPr>
              <a:spcBef>
                <a:spcPts val="286"/>
              </a:spcBef>
            </a:pPr>
            <a:endParaRPr sz="1023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In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this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exercise,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we will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spc="-17" dirty="0">
                <a:latin typeface="Times New Roman"/>
                <a:cs typeface="Times New Roman"/>
              </a:rPr>
              <a:t>be: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>
              <a:latin typeface="Times New Roman"/>
              <a:cs typeface="Times New Roman"/>
            </a:endParaRPr>
          </a:p>
          <a:p>
            <a:pPr marL="301328" indent="-146334">
              <a:spcBef>
                <a:spcPts val="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Set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Academy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account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cloud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services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learning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purposes.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2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Navigate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Academy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Learner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Lab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activate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explore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features.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26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free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account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by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completing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email,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billing,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phone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verification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steps.</a:t>
            </a:r>
            <a:endParaRPr sz="750">
              <a:latin typeface="Times New Roman"/>
              <a:cs typeface="Times New Roman"/>
            </a:endParaRPr>
          </a:p>
          <a:p>
            <a:pPr marL="301328" marR="3464" indent="-146768">
              <a:lnSpc>
                <a:spcPct val="146400"/>
              </a:lnSpc>
              <a:spcBef>
                <a:spcPts val="17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Management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Console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explore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services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like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EC2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cloud-</a:t>
            </a:r>
            <a:r>
              <a:rPr sz="750" spc="-7" dirty="0">
                <a:latin typeface="Times New Roman"/>
                <a:cs typeface="Times New Roman"/>
              </a:rPr>
              <a:t>based tasks.</a:t>
            </a:r>
            <a:endParaRPr sz="750">
              <a:latin typeface="Times New Roman"/>
              <a:cs typeface="Times New Roman"/>
            </a:endParaRPr>
          </a:p>
          <a:p>
            <a:pPr marL="301328" indent="-146334">
              <a:spcBef>
                <a:spcPts val="433"/>
              </a:spcBef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Learn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start,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manage,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terminate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lab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sessions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while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adhering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usage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limits.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7601" y="3159875"/>
            <a:ext cx="3618634" cy="140254"/>
          </a:xfrm>
          <a:prstGeom prst="rect">
            <a:avLst/>
          </a:prstGeom>
          <a:ln w="4571">
            <a:solidFill>
              <a:srgbClr val="000000"/>
            </a:solidFill>
          </a:ln>
        </p:spPr>
        <p:txBody>
          <a:bodyPr vert="horz" wrap="square" lIns="0" tIns="3897" rIns="0" bIns="0" rtlCol="0">
            <a:spAutoFit/>
          </a:bodyPr>
          <a:lstStyle/>
          <a:p>
            <a:pPr marL="191794" indent="-146334">
              <a:spcBef>
                <a:spcPts val="31"/>
              </a:spcBef>
              <a:buSzPct val="69230"/>
              <a:buFont typeface="Symbol"/>
              <a:buChar char=""/>
              <a:tabLst>
                <a:tab pos="191794" algn="l"/>
              </a:tabLst>
            </a:pP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r>
              <a:rPr sz="886" b="1" spc="-4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886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886" b="1" spc="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886" b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886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886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886" b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886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886" b="1" spc="1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886" b="1" spc="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document</a:t>
            </a:r>
            <a:endParaRPr sz="88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50" y="3780886"/>
            <a:ext cx="2817235" cy="2440004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AWS</a:t>
            </a:r>
            <a:r>
              <a:rPr sz="852" b="1" spc="3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Academy</a:t>
            </a:r>
            <a:r>
              <a:rPr sz="852" b="1" spc="3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Account</a:t>
            </a:r>
            <a:r>
              <a:rPr sz="852" b="1" spc="31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Creation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</a:pPr>
            <a:endParaRPr sz="852">
              <a:latin typeface="Times New Roman"/>
              <a:cs typeface="Times New Roman"/>
            </a:endParaRPr>
          </a:p>
          <a:p>
            <a:pPr marL="300895" indent="-145902">
              <a:spcBef>
                <a:spcPts val="3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Check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Your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Email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1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Look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Academy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course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invitation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email.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Get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Started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Create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Your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Account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1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Create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My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Account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Set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password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Choose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Indian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time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zone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(e.g.,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IST).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Check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provided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boxes.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Scroll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down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Register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33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Access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Account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19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After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account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creation,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Account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window.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33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Logout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and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Relogin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Instructions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1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out: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Logout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417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8" y="275198"/>
            <a:ext cx="2461780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601889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4662" y="518954"/>
            <a:ext cx="3543733" cy="5185201"/>
          </a:xfrm>
          <a:prstGeom prst="rect">
            <a:avLst/>
          </a:prstGeom>
        </p:spPr>
        <p:txBody>
          <a:bodyPr vert="horz" wrap="square" lIns="0" tIns="61912" rIns="0" bIns="0" rtlCol="0">
            <a:spAutoFit/>
          </a:bodyPr>
          <a:lstStyle/>
          <a:p>
            <a:pPr marL="448096" indent="-146768">
              <a:spcBef>
                <a:spcPts val="487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log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back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in:</a:t>
            </a:r>
            <a:endParaRPr sz="750">
              <a:latin typeface="Times New Roman"/>
              <a:cs typeface="Times New Roman"/>
            </a:endParaRPr>
          </a:p>
          <a:p>
            <a:pPr marL="740765" lvl="1" indent="-146334">
              <a:spcBef>
                <a:spcPts val="426"/>
              </a:spcBef>
              <a:buSzPct val="81818"/>
              <a:buFont typeface="Wingdings"/>
              <a:buChar char=""/>
              <a:tabLst>
                <a:tab pos="740765" algn="l"/>
              </a:tabLst>
            </a:pPr>
            <a:r>
              <a:rPr sz="750" dirty="0">
                <a:latin typeface="Times New Roman"/>
                <a:cs typeface="Times New Roman"/>
              </a:rPr>
              <a:t>Go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Google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search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Academy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Login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740765" lvl="1" indent="-146334">
              <a:spcBef>
                <a:spcPts val="433"/>
              </a:spcBef>
              <a:buSzPct val="81818"/>
              <a:buFont typeface="Wingdings"/>
              <a:buChar char=""/>
              <a:tabLst>
                <a:tab pos="740765" algn="l"/>
              </a:tabLst>
            </a:pP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search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results,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look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Untitled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it.</a:t>
            </a:r>
            <a:endParaRPr sz="750">
              <a:latin typeface="Times New Roman"/>
              <a:cs typeface="Times New Roman"/>
            </a:endParaRPr>
          </a:p>
          <a:p>
            <a:pPr marL="740765" lvl="1" indent="-146334">
              <a:spcBef>
                <a:spcPts val="419"/>
              </a:spcBef>
              <a:buSzPct val="81818"/>
              <a:buFont typeface="Wingdings"/>
              <a:buChar char=""/>
              <a:tabLst>
                <a:tab pos="740765" algn="l"/>
              </a:tabLst>
            </a:pPr>
            <a:r>
              <a:rPr sz="750" dirty="0">
                <a:latin typeface="Times New Roman"/>
                <a:cs typeface="Times New Roman"/>
              </a:rPr>
              <a:t>Select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Student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Login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740765" lvl="1" indent="-146334">
              <a:spcBef>
                <a:spcPts val="433"/>
              </a:spcBef>
              <a:buSzPct val="81818"/>
              <a:buFont typeface="Wingdings"/>
              <a:buChar char=""/>
              <a:tabLst>
                <a:tab pos="740765" algn="l"/>
              </a:tabLst>
            </a:pPr>
            <a:r>
              <a:rPr sz="750" dirty="0">
                <a:latin typeface="Times New Roman"/>
                <a:cs typeface="Times New Roman"/>
              </a:rPr>
              <a:t>Enter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username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password,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Login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154561" indent="-145902">
              <a:spcBef>
                <a:spcPts val="426"/>
              </a:spcBef>
              <a:buFont typeface="Times New Roman"/>
              <a:buAutoNum type="arabicPeriod" startAt="5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Navigating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Academy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Learner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17" dirty="0">
                <a:latin typeface="Times New Roman"/>
                <a:cs typeface="Times New Roman"/>
              </a:rPr>
              <a:t>Lab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2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After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logging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Academy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Learner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Lab</a:t>
            </a:r>
            <a:r>
              <a:rPr sz="750" spc="-14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23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Modules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scroll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down.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3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Select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Academy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Learner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Lab</a:t>
            </a:r>
            <a:r>
              <a:rPr sz="750" spc="-14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154561" indent="-145902">
              <a:spcBef>
                <a:spcPts val="416"/>
              </a:spcBef>
              <a:buFont typeface="Times New Roman"/>
              <a:buAutoNum type="arabicPeriod" startAt="5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Agree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to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Terms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&amp;</a:t>
            </a:r>
            <a:r>
              <a:rPr sz="750" b="1" spc="1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Conditions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33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Read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through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terms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conditions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provided.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2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Scroll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down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Agree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154561" indent="-145902">
              <a:spcBef>
                <a:spcPts val="426"/>
              </a:spcBef>
              <a:buFont typeface="Times New Roman"/>
              <a:buAutoNum type="arabicPeriod" startAt="5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Start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Sandbox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Environment</a:t>
            </a:r>
            <a:endParaRPr sz="750">
              <a:latin typeface="Times New Roman"/>
              <a:cs typeface="Times New Roman"/>
            </a:endParaRPr>
          </a:p>
          <a:p>
            <a:pPr marL="448096" marR="4762" lvl="1" indent="-146768">
              <a:lnSpc>
                <a:spcPts val="1336"/>
              </a:lnSpc>
              <a:spcBef>
                <a:spcPts val="10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there’s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red</a:t>
            </a:r>
            <a:r>
              <a:rPr sz="750" b="1" spc="10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dot</a:t>
            </a:r>
            <a:r>
              <a:rPr sz="750" b="1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beside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AWS,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indicates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that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lab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environment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spc="-34" dirty="0">
                <a:latin typeface="Times New Roman"/>
                <a:cs typeface="Times New Roman"/>
              </a:rPr>
              <a:t>a </a:t>
            </a:r>
            <a:r>
              <a:rPr sz="750" dirty="0">
                <a:latin typeface="Times New Roman"/>
                <a:cs typeface="Times New Roman"/>
              </a:rPr>
              <a:t>stopped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state.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29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Start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Lab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activate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environment.</a:t>
            </a:r>
            <a:endParaRPr sz="750">
              <a:latin typeface="Times New Roman"/>
              <a:cs typeface="Times New Roman"/>
            </a:endParaRPr>
          </a:p>
          <a:p>
            <a:pPr marL="154561" indent="-145902">
              <a:spcBef>
                <a:spcPts val="433"/>
              </a:spcBef>
              <a:buFont typeface="Times New Roman"/>
              <a:buAutoNum type="arabicPeriod" startAt="5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Lab</a:t>
            </a:r>
            <a:r>
              <a:rPr sz="750" b="1" spc="5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Environment</a:t>
            </a:r>
            <a:r>
              <a:rPr sz="750" b="1" spc="6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Details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2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Once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lab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starts,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4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hours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2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additional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time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needed,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restart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lab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reset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timer.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2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are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provided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$50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in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free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credits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>
              <a:latin typeface="Times New Roman"/>
              <a:cs typeface="Times New Roman"/>
            </a:endParaRPr>
          </a:p>
          <a:p>
            <a:pPr marL="741198" marR="4762" lvl="2" indent="-146768">
              <a:lnSpc>
                <a:spcPct val="147300"/>
              </a:lnSpc>
              <a:buSzPct val="81818"/>
              <a:buFont typeface="Wingdings"/>
              <a:buChar char=""/>
              <a:tabLst>
                <a:tab pos="741198" algn="l"/>
              </a:tabLst>
            </a:pPr>
            <a:r>
              <a:rPr sz="750" b="1" dirty="0">
                <a:latin typeface="Times New Roman"/>
                <a:cs typeface="Times New Roman"/>
              </a:rPr>
              <a:t>Important:</a:t>
            </a:r>
            <a:r>
              <a:rPr sz="750" b="1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Exceeding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limit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block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further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11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using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same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email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ID.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33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Once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status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turns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green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dashboard.</a:t>
            </a:r>
            <a:endParaRPr sz="750">
              <a:latin typeface="Times New Roman"/>
              <a:cs typeface="Times New Roman"/>
            </a:endParaRPr>
          </a:p>
          <a:p>
            <a:pPr marL="154561" indent="-145902">
              <a:spcBef>
                <a:spcPts val="416"/>
              </a:spcBef>
              <a:buFont typeface="Times New Roman"/>
              <a:buAutoNum type="arabicPeriod" startAt="5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Perform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Exercises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3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dashboard,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EC2</a:t>
            </a:r>
            <a:r>
              <a:rPr sz="750" b="1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(visible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under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Recently</a:t>
            </a:r>
            <a:r>
              <a:rPr sz="750" b="1" spc="99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Visited</a:t>
            </a:r>
            <a:endParaRPr sz="750">
              <a:latin typeface="Times New Roman"/>
              <a:cs typeface="Times New Roman"/>
            </a:endParaRPr>
          </a:p>
          <a:p>
            <a:pPr marL="448096">
              <a:spcBef>
                <a:spcPts val="423"/>
              </a:spcBef>
            </a:pPr>
            <a:r>
              <a:rPr sz="750" spc="-7" dirty="0">
                <a:latin typeface="Times New Roman"/>
                <a:cs typeface="Times New Roman"/>
              </a:rPr>
              <a:t>section).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26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Begin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lab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exercises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point.</a:t>
            </a:r>
            <a:endParaRPr sz="750">
              <a:latin typeface="Times New Roman"/>
              <a:cs typeface="Times New Roman"/>
            </a:endParaRPr>
          </a:p>
          <a:p>
            <a:pPr marL="154561" indent="-145902">
              <a:spcBef>
                <a:spcPts val="426"/>
              </a:spcBef>
              <a:buFont typeface="Times New Roman"/>
              <a:buAutoNum type="arabicPeriod" startAt="5"/>
              <a:tabLst>
                <a:tab pos="154561" algn="l"/>
              </a:tabLst>
            </a:pPr>
            <a:r>
              <a:rPr sz="750" b="1" dirty="0">
                <a:latin typeface="Times New Roman"/>
                <a:cs typeface="Times New Roman"/>
              </a:rPr>
              <a:t>Ending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17" dirty="0">
                <a:latin typeface="Times New Roman"/>
                <a:cs typeface="Times New Roman"/>
              </a:rPr>
              <a:t>Lab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33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After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finishing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tasks,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End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Lab</a:t>
            </a:r>
            <a:r>
              <a:rPr sz="750" spc="-14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19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Confirm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by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clicking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Yes</a:t>
            </a:r>
            <a:r>
              <a:rPr sz="750" spc="-14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448096" lvl="1" indent="-146768">
              <a:spcBef>
                <a:spcPts val="433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red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dot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beside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indicates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lab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environment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has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stopped.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418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1089" y="589165"/>
            <a:ext cx="3765406" cy="120662"/>
          </a:xfrm>
          <a:prstGeom prst="rect">
            <a:avLst/>
          </a:prstGeom>
          <a:ln w="4571">
            <a:solidFill>
              <a:srgbClr val="000000"/>
            </a:solidFill>
          </a:ln>
        </p:spPr>
        <p:txBody>
          <a:bodyPr vert="horz" wrap="square" lIns="0" tIns="5195" rIns="0" bIns="0" rtlCol="0">
            <a:spAutoFit/>
          </a:bodyPr>
          <a:lstStyle/>
          <a:p>
            <a:pPr marL="45459">
              <a:spcBef>
                <a:spcPts val="41"/>
              </a:spcBef>
            </a:pP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750" b="1" spc="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below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750" b="1" spc="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your</a:t>
            </a:r>
            <a:r>
              <a:rPr sz="750" b="1" spc="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information,</a:t>
            </a:r>
            <a:r>
              <a:rPr sz="750" b="1" spc="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75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need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750" b="1" spc="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750" b="1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750" b="1" spc="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750" b="1" spc="5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Times New Roman"/>
                <a:cs typeface="Times New Roman"/>
              </a:rPr>
              <a:t>here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49" y="876627"/>
            <a:ext cx="3689639" cy="4779875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52" b="1" dirty="0">
                <a:latin typeface="Times New Roman"/>
                <a:cs typeface="Times New Roman"/>
              </a:rPr>
              <a:t>Steps</a:t>
            </a:r>
            <a:r>
              <a:rPr sz="852" b="1" spc="2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to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Create</a:t>
            </a:r>
            <a:r>
              <a:rPr sz="852" b="1" spc="3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Free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Tier</a:t>
            </a:r>
            <a:r>
              <a:rPr sz="852" b="1" spc="2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AWS</a:t>
            </a:r>
            <a:r>
              <a:rPr sz="852" b="1" spc="7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Account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399"/>
              </a:spcBef>
            </a:pPr>
            <a:endParaRPr sz="852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Visit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Website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u="sng" spc="-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aws.amazon.com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Create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Account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3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Provide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Account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Details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Enter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email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ID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name</a:t>
            </a:r>
            <a:r>
              <a:rPr sz="750" spc="-14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1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verification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code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sent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email.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Enter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verification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code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website.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Set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Up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Password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confirm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password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account.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Provide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Contact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Details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Enter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contact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information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agree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Terms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and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Conditions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Create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Account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33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Billing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Details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19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Add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billing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information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account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verification.</a:t>
            </a:r>
            <a:endParaRPr sz="750">
              <a:latin typeface="Times New Roman"/>
              <a:cs typeface="Times New Roman"/>
            </a:endParaRPr>
          </a:p>
          <a:p>
            <a:pPr marL="594431" marR="3464" lvl="1" indent="-146768">
              <a:lnSpc>
                <a:spcPct val="147300"/>
              </a:lnSpc>
              <a:spcBef>
                <a:spcPts val="7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24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23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temporarily</a:t>
            </a:r>
            <a:r>
              <a:rPr sz="750" spc="23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charge</a:t>
            </a:r>
            <a:r>
              <a:rPr sz="750" spc="24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₹2</a:t>
            </a:r>
            <a:r>
              <a:rPr sz="750" b="1" spc="23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23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verification</a:t>
            </a:r>
            <a:r>
              <a:rPr sz="750" spc="23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purposes,</a:t>
            </a:r>
            <a:r>
              <a:rPr sz="750" spc="24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which</a:t>
            </a:r>
            <a:r>
              <a:rPr sz="750" spc="23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235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be </a:t>
            </a:r>
            <a:r>
              <a:rPr sz="750" dirty="0">
                <a:latin typeface="Times New Roman"/>
                <a:cs typeface="Times New Roman"/>
              </a:rPr>
              <a:t>refunded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once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verification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complete.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Phone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Verification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After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billing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verification,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enter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6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working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contact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number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Choose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country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Send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SMS</a:t>
            </a:r>
            <a:r>
              <a:rPr sz="750" spc="-14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1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Enter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verification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code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sent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phone.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36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Select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</a:t>
            </a:r>
            <a:r>
              <a:rPr sz="750" b="1" spc="17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Plan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Choose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Basic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Plan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(free).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8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Complete</a:t>
            </a:r>
            <a:r>
              <a:rPr sz="750" b="1" spc="6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Sign-</a:t>
            </a:r>
            <a:r>
              <a:rPr sz="750" b="1" spc="-17" dirty="0">
                <a:latin typeface="Times New Roman"/>
                <a:cs typeface="Times New Roman"/>
              </a:rPr>
              <a:t>Up</a:t>
            </a:r>
            <a:r>
              <a:rPr sz="750" spc="-1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Access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Management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Console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After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completing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sign-up,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navigate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Management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Console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19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Select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role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Academic/Researcher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interest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DevOps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Submit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419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3700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11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Using</a:t>
            </a:r>
            <a:r>
              <a:rPr sz="852" b="1" spc="34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the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AWS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Management</a:t>
            </a:r>
            <a:r>
              <a:rPr sz="852" b="1" spc="31" dirty="0">
                <a:latin typeface="Times New Roman"/>
                <a:cs typeface="Times New Roman"/>
              </a:rPr>
              <a:t> </a:t>
            </a:r>
            <a:r>
              <a:rPr sz="852" b="1" spc="-7" dirty="0">
                <a:latin typeface="Times New Roman"/>
                <a:cs typeface="Times New Roman"/>
              </a:rPr>
              <a:t>Console</a:t>
            </a:r>
            <a:endParaRPr sz="852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4662" y="824446"/>
            <a:ext cx="3539836" cy="504137"/>
          </a:xfrm>
          <a:prstGeom prst="rect">
            <a:avLst/>
          </a:prstGeom>
        </p:spPr>
        <p:txBody>
          <a:bodyPr vert="horz" wrap="square" lIns="0" tIns="61047" rIns="0" bIns="0" rtlCol="0">
            <a:spAutoFit/>
          </a:bodyPr>
          <a:lstStyle/>
          <a:p>
            <a:pPr marL="154993" indent="-146334">
              <a:spcBef>
                <a:spcPts val="481"/>
              </a:spcBef>
              <a:buSzPct val="81818"/>
              <a:buFont typeface="Symbol"/>
              <a:buChar char=""/>
              <a:tabLst>
                <a:tab pos="154993" algn="l"/>
              </a:tabLst>
            </a:pPr>
            <a:r>
              <a:rPr sz="750" dirty="0">
                <a:latin typeface="Times New Roman"/>
                <a:cs typeface="Times New Roman"/>
              </a:rPr>
              <a:t>Sign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console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Root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User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credentials.</a:t>
            </a:r>
            <a:endParaRPr sz="750">
              <a:latin typeface="Times New Roman"/>
              <a:cs typeface="Times New Roman"/>
            </a:endParaRPr>
          </a:p>
          <a:p>
            <a:pPr marL="154993" marR="3464" indent="-146768">
              <a:lnSpc>
                <a:spcPts val="1336"/>
              </a:lnSpc>
              <a:spcBef>
                <a:spcPts val="51"/>
              </a:spcBef>
              <a:buSzPct val="81818"/>
              <a:buFont typeface="Symbol"/>
              <a:buChar char=""/>
              <a:tabLst>
                <a:tab pos="154993" algn="l"/>
              </a:tabLst>
            </a:pP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console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dashboard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appear,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where</a:t>
            </a:r>
            <a:r>
              <a:rPr sz="750" spc="9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can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10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explore</a:t>
            </a:r>
            <a:r>
              <a:rPr sz="750" spc="8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various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AWS </a:t>
            </a:r>
            <a:r>
              <a:rPr sz="750" spc="-7" dirty="0">
                <a:latin typeface="Times New Roman"/>
                <a:cs typeface="Times New Roman"/>
              </a:rPr>
              <a:t>services.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Object Diagram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FA88C-7567-0483-8581-8BF4210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012" t="9502" r="1012"/>
          <a:stretch/>
        </p:blipFill>
        <p:spPr>
          <a:xfrm>
            <a:off x="858416" y="877078"/>
            <a:ext cx="10888825" cy="598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2058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2403" y="6355006"/>
            <a:ext cx="62778" cy="90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59">
              <a:lnSpc>
                <a:spcPts val="733"/>
              </a:lnSpc>
            </a:pPr>
            <a:r>
              <a:rPr sz="682" spc="-34" dirty="0">
                <a:latin typeface="Calibri"/>
                <a:cs typeface="Calibri"/>
              </a:rPr>
              <a:t>1</a:t>
            </a:r>
            <a:endParaRPr sz="68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50" y="860246"/>
            <a:ext cx="3644178" cy="2366324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43294"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8</a:t>
            </a:r>
            <a:endParaRPr sz="1023">
              <a:latin typeface="Times New Roman"/>
              <a:cs typeface="Times New Roman"/>
            </a:endParaRPr>
          </a:p>
          <a:p>
            <a:pPr marL="45459"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endParaRPr sz="1023">
              <a:latin typeface="Times New Roman"/>
              <a:cs typeface="Times New Roman"/>
            </a:endParaRPr>
          </a:p>
          <a:p>
            <a:pPr marL="51953" marR="3464" algn="ctr">
              <a:lnSpc>
                <a:spcPct val="144700"/>
              </a:lnSpc>
              <a:spcBef>
                <a:spcPts val="883"/>
              </a:spcBef>
            </a:pPr>
            <a:r>
              <a:rPr sz="1023" b="1" dirty="0">
                <a:latin typeface="Times New Roman"/>
                <a:cs typeface="Times New Roman"/>
              </a:rPr>
              <a:t>PROJECT</a:t>
            </a:r>
            <a:r>
              <a:rPr sz="1023" b="1" spc="-48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DEPLOYMENT</a:t>
            </a:r>
            <a:r>
              <a:rPr sz="1023" b="1" spc="-41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IN</a:t>
            </a:r>
            <a:r>
              <a:rPr sz="1023" b="1" spc="-34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THE</a:t>
            </a:r>
            <a:r>
              <a:rPr sz="1023" b="1" spc="-65" dirty="0">
                <a:latin typeface="Times New Roman"/>
                <a:cs typeface="Times New Roman"/>
              </a:rPr>
              <a:t> </a:t>
            </a:r>
            <a:r>
              <a:rPr sz="1023" b="1" spc="-37" dirty="0">
                <a:latin typeface="Times New Roman"/>
                <a:cs typeface="Times New Roman"/>
              </a:rPr>
              <a:t>AWS</a:t>
            </a:r>
            <a:r>
              <a:rPr sz="1023" b="1" spc="-20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CLOUD</a:t>
            </a:r>
            <a:r>
              <a:rPr sz="1023" b="1" spc="-14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USING</a:t>
            </a:r>
            <a:r>
              <a:rPr sz="1023" b="1" spc="-27" dirty="0">
                <a:latin typeface="Times New Roman"/>
                <a:cs typeface="Times New Roman"/>
              </a:rPr>
              <a:t> </a:t>
            </a:r>
            <a:r>
              <a:rPr sz="1023" b="1" spc="-17" dirty="0">
                <a:latin typeface="Times New Roman"/>
                <a:cs typeface="Times New Roman"/>
              </a:rPr>
              <a:t>EC2 </a:t>
            </a:r>
            <a:r>
              <a:rPr sz="1023" b="1" spc="-7" dirty="0">
                <a:latin typeface="Times New Roman"/>
                <a:cs typeface="Times New Roman"/>
              </a:rPr>
              <a:t>INSTANCE</a:t>
            </a:r>
            <a:endParaRPr sz="1023">
              <a:latin typeface="Times New Roman"/>
              <a:cs typeface="Times New Roman"/>
            </a:endParaRPr>
          </a:p>
          <a:p>
            <a:pPr>
              <a:spcBef>
                <a:spcPts val="296"/>
              </a:spcBef>
            </a:pPr>
            <a:endParaRPr sz="1023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In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this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exercise,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we will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spc="-17" dirty="0">
                <a:latin typeface="Times New Roman"/>
                <a:cs typeface="Times New Roman"/>
              </a:rPr>
              <a:t>be:</a:t>
            </a:r>
            <a:endParaRPr sz="852">
              <a:latin typeface="Times New Roman"/>
              <a:cs typeface="Times New Roman"/>
            </a:endParaRPr>
          </a:p>
          <a:p>
            <a:pPr>
              <a:spcBef>
                <a:spcPts val="440"/>
              </a:spcBef>
            </a:pPr>
            <a:endParaRPr sz="852">
              <a:latin typeface="Times New Roman"/>
              <a:cs typeface="Times New Roman"/>
            </a:endParaRPr>
          </a:p>
          <a:p>
            <a:pPr marL="78363" indent="-69704">
              <a:buFont typeface="Symbol"/>
              <a:buChar char=""/>
              <a:tabLst>
                <a:tab pos="78363" algn="l"/>
              </a:tabLst>
            </a:pPr>
            <a:r>
              <a:rPr sz="750" dirty="0">
                <a:latin typeface="Times New Roman"/>
                <a:cs typeface="Times New Roman"/>
              </a:rPr>
              <a:t>Launch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virtual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server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(EC2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instance)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AWS.</a:t>
            </a:r>
            <a:endParaRPr sz="750">
              <a:latin typeface="Times New Roman"/>
              <a:cs typeface="Times New Roman"/>
            </a:endParaRPr>
          </a:p>
          <a:p>
            <a:pPr marL="78363" indent="-69704">
              <a:spcBef>
                <a:spcPts val="515"/>
              </a:spcBef>
              <a:buFont typeface="Symbol"/>
              <a:buChar char=""/>
              <a:tabLst>
                <a:tab pos="78363" algn="l"/>
              </a:tabLst>
            </a:pPr>
            <a:r>
              <a:rPr sz="750" dirty="0">
                <a:latin typeface="Times New Roman"/>
                <a:cs typeface="Times New Roman"/>
              </a:rPr>
              <a:t>Install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essential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tools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like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Docker,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Git,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Nano.</a:t>
            </a:r>
            <a:endParaRPr sz="750">
              <a:latin typeface="Times New Roman"/>
              <a:cs typeface="Times New Roman"/>
            </a:endParaRPr>
          </a:p>
          <a:p>
            <a:pPr marL="78363" indent="-69704">
              <a:spcBef>
                <a:spcPts val="515"/>
              </a:spcBef>
              <a:buFont typeface="Symbol"/>
              <a:buChar char=""/>
              <a:tabLst>
                <a:tab pos="78363" algn="l"/>
              </a:tabLst>
            </a:pP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deploy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simple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application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Docker.</a:t>
            </a:r>
            <a:endParaRPr sz="750">
              <a:latin typeface="Times New Roman"/>
              <a:cs typeface="Times New Roman"/>
            </a:endParaRPr>
          </a:p>
          <a:p>
            <a:pPr marL="78363" indent="-69704">
              <a:spcBef>
                <a:spcPts val="518"/>
              </a:spcBef>
              <a:buFont typeface="Symbol"/>
              <a:buChar char=""/>
              <a:tabLst>
                <a:tab pos="78363" algn="l"/>
              </a:tabLst>
            </a:pP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application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online.</a:t>
            </a:r>
            <a:endParaRPr sz="750">
              <a:latin typeface="Times New Roman"/>
              <a:cs typeface="Times New Roman"/>
            </a:endParaRPr>
          </a:p>
          <a:p>
            <a:pPr marL="78363" indent="-69704">
              <a:spcBef>
                <a:spcPts val="505"/>
              </a:spcBef>
              <a:buFont typeface="Symbol"/>
              <a:buChar char=""/>
              <a:tabLst>
                <a:tab pos="78363" algn="l"/>
              </a:tabLst>
            </a:pPr>
            <a:r>
              <a:rPr sz="750" dirty="0">
                <a:latin typeface="Times New Roman"/>
                <a:cs typeface="Times New Roman"/>
              </a:rPr>
              <a:t>Clean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resources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avoid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unnecessary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charges.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1089" y="3440430"/>
            <a:ext cx="3765406" cy="140254"/>
          </a:xfrm>
          <a:prstGeom prst="rect">
            <a:avLst/>
          </a:prstGeom>
          <a:ln w="4571">
            <a:solidFill>
              <a:srgbClr val="000000"/>
            </a:solidFill>
          </a:ln>
        </p:spPr>
        <p:txBody>
          <a:bodyPr vert="horz" wrap="square" lIns="0" tIns="3897" rIns="0" bIns="0" rtlCol="0">
            <a:spAutoFit/>
          </a:bodyPr>
          <a:lstStyle/>
          <a:p>
            <a:pPr marL="45459">
              <a:spcBef>
                <a:spcPts val="31"/>
              </a:spcBef>
            </a:pP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r>
              <a:rPr sz="886" b="1" spc="-4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886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886" b="1" spc="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886" b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886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886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886" b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886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886" b="1" spc="1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886" b="1" spc="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document</a:t>
            </a:r>
            <a:endParaRPr sz="88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50" y="3757191"/>
            <a:ext cx="3248458" cy="882963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1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1: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Log</a:t>
            </a:r>
            <a:r>
              <a:rPr sz="750" b="1" spc="1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in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to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and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Go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to</a:t>
            </a:r>
            <a:r>
              <a:rPr sz="750" b="1" spc="17" dirty="0">
                <a:latin typeface="Times New Roman"/>
                <a:cs typeface="Times New Roman"/>
              </a:rPr>
              <a:t> </a:t>
            </a:r>
            <a:r>
              <a:rPr sz="750" b="1" spc="-17" dirty="0">
                <a:latin typeface="Times New Roman"/>
                <a:cs typeface="Times New Roman"/>
              </a:rPr>
              <a:t>EC2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step,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log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account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EC2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service.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Log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account.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homepage,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Services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then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choose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EC2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under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Compute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8149" y="5055016"/>
            <a:ext cx="3180484" cy="121638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2: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Launch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EC2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Instance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Here,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set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virtual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application.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Launch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Instance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Configure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settings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as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follows: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Name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Enter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like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"MyWebServer"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identify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server.</a:t>
            </a:r>
            <a:endParaRPr sz="75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19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Application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and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OS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Choose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Ubuntu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(Free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Tier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Eligible)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062403" y="6355006"/>
            <a:ext cx="62778" cy="90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59">
              <a:lnSpc>
                <a:spcPts val="733"/>
              </a:lnSpc>
            </a:pPr>
            <a:r>
              <a:rPr sz="682" spc="-34" dirty="0">
                <a:latin typeface="Calibri"/>
                <a:cs typeface="Calibri"/>
              </a:rPr>
              <a:t>2</a:t>
            </a:r>
            <a:endParaRPr sz="682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7685" y="275198"/>
            <a:ext cx="3249757" cy="588011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796615">
              <a:spcBef>
                <a:spcPts val="85"/>
              </a:spcBef>
              <a:tabLst>
                <a:tab pos="2390278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154993" indent="-146334">
              <a:buSzPct val="81818"/>
              <a:buFont typeface="Courier New"/>
              <a:buChar char="o"/>
              <a:tabLst>
                <a:tab pos="154993" algn="l"/>
              </a:tabLst>
            </a:pPr>
            <a:r>
              <a:rPr sz="750" b="1" dirty="0">
                <a:latin typeface="Times New Roman"/>
                <a:cs typeface="Times New Roman"/>
              </a:rPr>
              <a:t>Instance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Type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Select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t2.micro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(1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CPU,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GB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RAM).</a:t>
            </a:r>
            <a:endParaRPr sz="750">
              <a:latin typeface="Times New Roman"/>
              <a:cs typeface="Times New Roman"/>
            </a:endParaRPr>
          </a:p>
          <a:p>
            <a:pPr marL="154993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154993" algn="l"/>
              </a:tabLst>
            </a:pPr>
            <a:r>
              <a:rPr sz="750" b="1" dirty="0">
                <a:latin typeface="Times New Roman"/>
                <a:cs typeface="Times New Roman"/>
              </a:rPr>
              <a:t>Key</a:t>
            </a:r>
            <a:r>
              <a:rPr sz="750" b="1" spc="-1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Pair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 new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key</a:t>
            </a:r>
            <a:r>
              <a:rPr sz="750" spc="-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pair,</a:t>
            </a:r>
            <a:r>
              <a:rPr sz="750" spc="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download the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.pem</a:t>
            </a:r>
            <a:r>
              <a:rPr sz="750" b="1" spc="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file,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save</a:t>
            </a:r>
            <a:r>
              <a:rPr sz="750" spc="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 </a:t>
            </a:r>
            <a:r>
              <a:rPr sz="750" spc="-7" dirty="0">
                <a:latin typeface="Times New Roman"/>
                <a:cs typeface="Times New Roman"/>
              </a:rPr>
              <a:t>securely.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4662" y="862894"/>
            <a:ext cx="3177020" cy="683363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448096" marR="3464" indent="-146768">
              <a:lnSpc>
                <a:spcPct val="148200"/>
              </a:lnSpc>
              <a:spcBef>
                <a:spcPts val="65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b="1" dirty="0">
                <a:latin typeface="Times New Roman"/>
                <a:cs typeface="Times New Roman"/>
              </a:rPr>
              <a:t>Network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99" dirty="0">
                <a:latin typeface="Times New Roman"/>
                <a:cs typeface="Times New Roman"/>
              </a:rPr>
              <a:t>  </a:t>
            </a:r>
            <a:r>
              <a:rPr sz="750" dirty="0">
                <a:latin typeface="Times New Roman"/>
                <a:cs typeface="Times New Roman"/>
              </a:rPr>
              <a:t>Enable</a:t>
            </a:r>
            <a:r>
              <a:rPr sz="750" spc="106" dirty="0">
                <a:latin typeface="Times New Roman"/>
                <a:cs typeface="Times New Roman"/>
              </a:rPr>
              <a:t>  </a:t>
            </a:r>
            <a:r>
              <a:rPr sz="750" b="1" dirty="0">
                <a:latin typeface="Times New Roman"/>
                <a:cs typeface="Times New Roman"/>
              </a:rPr>
              <a:t>Allow</a:t>
            </a:r>
            <a:r>
              <a:rPr sz="750" b="1" spc="99" dirty="0">
                <a:latin typeface="Times New Roman"/>
                <a:cs typeface="Times New Roman"/>
              </a:rPr>
              <a:t>  </a:t>
            </a:r>
            <a:r>
              <a:rPr sz="750" b="1" dirty="0">
                <a:latin typeface="Times New Roman"/>
                <a:cs typeface="Times New Roman"/>
              </a:rPr>
              <a:t>HTTP/HTTPS</a:t>
            </a:r>
            <a:r>
              <a:rPr sz="750" b="1" spc="102" dirty="0">
                <a:latin typeface="Times New Roman"/>
                <a:cs typeface="Times New Roman"/>
              </a:rPr>
              <a:t>  </a:t>
            </a:r>
            <a:r>
              <a:rPr sz="750" b="1" dirty="0">
                <a:latin typeface="Times New Roman"/>
                <a:cs typeface="Times New Roman"/>
              </a:rPr>
              <a:t>traffic</a:t>
            </a:r>
            <a:r>
              <a:rPr sz="750" b="1" spc="102" dirty="0">
                <a:latin typeface="Times New Roman"/>
                <a:cs typeface="Times New Roman"/>
              </a:rPr>
              <a:t> 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02" dirty="0">
                <a:latin typeface="Times New Roman"/>
                <a:cs typeface="Times New Roman"/>
              </a:rPr>
              <a:t>  </a:t>
            </a:r>
            <a:r>
              <a:rPr sz="750" dirty="0">
                <a:latin typeface="Times New Roman"/>
                <a:cs typeface="Times New Roman"/>
              </a:rPr>
              <a:t>make</a:t>
            </a:r>
            <a:r>
              <a:rPr sz="750" spc="102" dirty="0">
                <a:latin typeface="Times New Roman"/>
                <a:cs typeface="Times New Roman"/>
              </a:rPr>
              <a:t>  </a:t>
            </a:r>
            <a:r>
              <a:rPr sz="750" spc="-14" dirty="0">
                <a:latin typeface="Times New Roman"/>
                <a:cs typeface="Times New Roman"/>
              </a:rPr>
              <a:t>your </a:t>
            </a:r>
            <a:r>
              <a:rPr sz="750" spc="-7" dirty="0">
                <a:latin typeface="Times New Roman"/>
                <a:cs typeface="Times New Roman"/>
              </a:rPr>
              <a:t>accessible.</a:t>
            </a:r>
            <a:endParaRPr sz="750">
              <a:latin typeface="Times New Roman"/>
              <a:cs typeface="Times New Roman"/>
            </a:endParaRPr>
          </a:p>
          <a:p>
            <a:pPr marL="448096" indent="-146768">
              <a:spcBef>
                <a:spcPts val="423"/>
              </a:spcBef>
              <a:buSzPct val="81818"/>
              <a:buFont typeface="Courier New"/>
              <a:buChar char="o"/>
              <a:tabLst>
                <a:tab pos="448096" algn="l"/>
              </a:tabLst>
            </a:pPr>
            <a:r>
              <a:rPr sz="750" b="1" dirty="0">
                <a:latin typeface="Times New Roman"/>
                <a:cs typeface="Times New Roman"/>
              </a:rPr>
              <a:t>Storage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default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8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GB.</a:t>
            </a:r>
            <a:endParaRPr sz="750">
              <a:latin typeface="Times New Roman"/>
              <a:cs typeface="Times New Roman"/>
            </a:endParaRPr>
          </a:p>
          <a:p>
            <a:pPr marL="8659">
              <a:spcBef>
                <a:spcPts val="426"/>
              </a:spcBef>
            </a:pPr>
            <a:r>
              <a:rPr sz="750" dirty="0">
                <a:latin typeface="Times New Roman"/>
                <a:cs typeface="Times New Roman"/>
              </a:rPr>
              <a:t>3.</a:t>
            </a:r>
            <a:r>
              <a:rPr sz="750" spc="139" dirty="0">
                <a:latin typeface="Times New Roman"/>
                <a:cs typeface="Times New Roman"/>
              </a:rPr>
              <a:t> 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Launch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Instance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wait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until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status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changes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"Running."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1590" y="915278"/>
            <a:ext cx="3173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spc="-7" dirty="0">
                <a:latin typeface="Times New Roman"/>
                <a:cs typeface="Times New Roman"/>
              </a:rPr>
              <a:t>website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49" y="1986580"/>
            <a:ext cx="3337214" cy="1229212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1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3: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Connect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to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EC2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Instance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step,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connect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virtual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server.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Select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instance,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Connect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copy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SSH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command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PowerShell</a:t>
            </a:r>
            <a:r>
              <a:rPr sz="750" b="1" spc="6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(Windows)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Terminal</a:t>
            </a:r>
            <a:r>
              <a:rPr sz="750" b="1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(Mac/Linux)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computer.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33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Navigate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folder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where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.pem</a:t>
            </a:r>
            <a:r>
              <a:rPr sz="750" b="1" spc="-2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saved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ourier New"/>
                <a:cs typeface="Courier New"/>
              </a:rPr>
              <a:t>cd</a:t>
            </a:r>
            <a:r>
              <a:rPr sz="750" spc="-228" dirty="0">
                <a:latin typeface="Courier New"/>
                <a:cs typeface="Courier New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command.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84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Paste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SSH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command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press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Enter.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Type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"yes"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prompted.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8150" y="3630422"/>
            <a:ext cx="2493385" cy="2729623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4: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Prepare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Instance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Now,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prepare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server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by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installing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required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tools.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Update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system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ensure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all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software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date: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  <a:buFont typeface="Times New Roman"/>
              <a:buAutoNum type="arabicPeriod"/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update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>
              <a:latin typeface="Courier New"/>
              <a:cs typeface="Courier New"/>
            </a:endParaRPr>
          </a:p>
          <a:p>
            <a:pPr marL="300895" indent="-145902">
              <a:buFont typeface="Times New Roman"/>
              <a:buAutoNum type="arabicPeriod" startAt="2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Install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Docker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package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application: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Font typeface="Times New Roman"/>
              <a:buAutoNum type="arabicPeriod" startAt="2"/>
            </a:pPr>
            <a:endParaRPr sz="750">
              <a:latin typeface="Times New Roman"/>
              <a:cs typeface="Times New Roman"/>
            </a:endParaRPr>
          </a:p>
          <a:p>
            <a:pPr marL="301328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apt-get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install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docker.io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>
              <a:latin typeface="Courier New"/>
              <a:cs typeface="Courier New"/>
            </a:endParaRPr>
          </a:p>
          <a:p>
            <a:pPr marL="300895" indent="-145902">
              <a:buFont typeface="Times New Roman"/>
              <a:buAutoNum type="arabicPeriod" startAt="3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Install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Git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manage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download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code: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  <a:buFont typeface="Times New Roman"/>
              <a:buAutoNum type="arabicPeriod" startAt="3"/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install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>
              <a:latin typeface="Courier New"/>
              <a:cs typeface="Courier New"/>
            </a:endParaRPr>
          </a:p>
          <a:p>
            <a:pPr marL="300895" indent="-145902">
              <a:buFont typeface="Times New Roman"/>
              <a:buAutoNum type="arabicPeriod" startAt="4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Install</a:t>
            </a:r>
            <a:r>
              <a:rPr sz="750" b="1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Nano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editing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directly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server: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install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nano</a:t>
            </a:r>
            <a:endParaRPr sz="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422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5: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Create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Your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Web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Application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8149" y="852932"/>
            <a:ext cx="3642880" cy="2826124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step,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build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simple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page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upload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GitHub.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computer,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named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index.html</a:t>
            </a:r>
            <a:r>
              <a:rPr sz="750" b="1" spc="-21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add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following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content: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40"/>
              </a:spcBef>
              <a:buFont typeface="Times New Roman"/>
              <a:buAutoNum type="arabicPeriod"/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&lt;html&gt;</a:t>
            </a:r>
            <a:endParaRPr sz="750">
              <a:latin typeface="Courier New"/>
              <a:cs typeface="Courier New"/>
            </a:endParaRPr>
          </a:p>
          <a:p>
            <a:pPr marL="301328">
              <a:spcBef>
                <a:spcPts val="409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&lt;head&gt;&lt;title&gt;My</a:t>
            </a:r>
            <a:r>
              <a:rPr sz="750" b="1" spc="6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Webpage&lt;/title&gt;&lt;/head&gt;</a:t>
            </a:r>
            <a:endParaRPr sz="750">
              <a:latin typeface="Courier New"/>
              <a:cs typeface="Courier New"/>
            </a:endParaRPr>
          </a:p>
          <a:p>
            <a:pPr marL="301328">
              <a:spcBef>
                <a:spcPts val="409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&lt;body&gt;&lt;h1&gt;Hello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from</a:t>
            </a:r>
            <a:r>
              <a:rPr sz="750" b="1" spc="5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AWS!&lt;/h1&gt;&lt;/body&gt;</a:t>
            </a:r>
            <a:endParaRPr sz="750">
              <a:latin typeface="Courier New"/>
              <a:cs typeface="Courier New"/>
            </a:endParaRPr>
          </a:p>
          <a:p>
            <a:pPr marL="301328">
              <a:spcBef>
                <a:spcPts val="409"/>
              </a:spcBef>
            </a:pP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&lt;/html&gt;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>
              <a:latin typeface="Courier New"/>
              <a:cs typeface="Courier New"/>
            </a:endParaRPr>
          </a:p>
          <a:p>
            <a:pPr marL="300895" indent="-145902">
              <a:buAutoNum type="arabicPeriod" startAt="2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Initialize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file's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folder:</a:t>
            </a:r>
            <a:endParaRPr sz="750">
              <a:latin typeface="Times New Roman"/>
              <a:cs typeface="Times New Roman"/>
            </a:endParaRPr>
          </a:p>
          <a:p>
            <a:pPr marL="301328" marR="2808934">
              <a:lnSpc>
                <a:spcPct val="145500"/>
              </a:lnSpc>
              <a:spcBef>
                <a:spcPts val="825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init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add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.</a:t>
            </a:r>
            <a:endParaRPr sz="750">
              <a:latin typeface="Courier New"/>
              <a:cs typeface="Courier New"/>
            </a:endParaRPr>
          </a:p>
          <a:p>
            <a:pPr marL="301328">
              <a:spcBef>
                <a:spcPts val="409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commit</a:t>
            </a:r>
            <a:r>
              <a:rPr sz="75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-m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"First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commit"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750">
              <a:latin typeface="Courier New"/>
              <a:cs typeface="Courier New"/>
            </a:endParaRPr>
          </a:p>
          <a:p>
            <a:pPr marL="300895" indent="-145902">
              <a:buAutoNum type="arabicPeriod" startAt="3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GitHub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repository,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copy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its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HTTPS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URL,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upload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file:</a:t>
            </a:r>
            <a:endParaRPr sz="750">
              <a:latin typeface="Times New Roman"/>
              <a:cs typeface="Times New Roman"/>
            </a:endParaRPr>
          </a:p>
          <a:p>
            <a:pPr marL="301328" marR="1170677">
              <a:lnSpc>
                <a:spcPct val="145500"/>
              </a:lnSpc>
              <a:spcBef>
                <a:spcPts val="832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remote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add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origin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&lt;Your_Repo_URL&gt;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push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-u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origin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4" dirty="0">
                <a:solidFill>
                  <a:srgbClr val="FF0000"/>
                </a:solidFill>
                <a:latin typeface="Courier New"/>
                <a:cs typeface="Courier New"/>
              </a:rPr>
              <a:t>main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49" y="3995143"/>
            <a:ext cx="2537980" cy="233207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6: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Deploy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Web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Application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Using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Docker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Here,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deploy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application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EC2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instance.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EC2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instance,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clone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GitHub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repository: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Font typeface="Times New Roman"/>
              <a:buAutoNum type="arabicPeriod"/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clone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&lt;Your_Repo_URL&gt;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750">
              <a:latin typeface="Courier New"/>
              <a:cs typeface="Courier New"/>
            </a:endParaRPr>
          </a:p>
          <a:p>
            <a:pPr marL="300895" indent="-145902">
              <a:buAutoNum type="arabicPeriod" startAt="2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Dockerfile</a:t>
            </a:r>
            <a:r>
              <a:rPr sz="750" b="1" spc="-21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project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folder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Nano: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nano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Dockerfile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525"/>
              </a:spcBef>
            </a:pPr>
            <a:endParaRPr sz="750">
              <a:latin typeface="Courier New"/>
              <a:cs typeface="Courier New"/>
            </a:endParaRPr>
          </a:p>
          <a:p>
            <a:pPr marL="301328"/>
            <a:r>
              <a:rPr sz="750" dirty="0">
                <a:latin typeface="Times New Roman"/>
                <a:cs typeface="Times New Roman"/>
              </a:rPr>
              <a:t>Add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following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content: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FROM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nginx:alpine</a:t>
            </a:r>
            <a:endParaRPr sz="750">
              <a:latin typeface="Courier New"/>
              <a:cs typeface="Courier New"/>
            </a:endParaRPr>
          </a:p>
          <a:p>
            <a:pPr marL="301328">
              <a:spcBef>
                <a:spcPts val="409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COPY</a:t>
            </a:r>
            <a:r>
              <a:rPr sz="75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.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/usr/share/nginx/html</a:t>
            </a:r>
            <a:endParaRPr sz="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423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173" y="275198"/>
            <a:ext cx="3396095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942950">
              <a:spcBef>
                <a:spcPts val="85"/>
              </a:spcBef>
              <a:tabLst>
                <a:tab pos="2536613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Save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by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pressing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Ctrl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O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then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ourier New"/>
                <a:cs typeface="Courier New"/>
              </a:rPr>
              <a:t>Enter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exit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Nano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Ctrl</a:t>
            </a:r>
            <a:r>
              <a:rPr sz="75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X.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4662" y="862284"/>
            <a:ext cx="2687349" cy="552681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dirty="0">
                <a:latin typeface="Times New Roman"/>
                <a:cs typeface="Times New Roman"/>
              </a:rPr>
              <a:t>3.</a:t>
            </a:r>
            <a:r>
              <a:rPr sz="750" spc="136" dirty="0">
                <a:latin typeface="Times New Roman"/>
                <a:cs typeface="Times New Roman"/>
              </a:rPr>
              <a:t>  </a:t>
            </a:r>
            <a:r>
              <a:rPr sz="750" dirty="0">
                <a:latin typeface="Times New Roman"/>
                <a:cs typeface="Times New Roman"/>
              </a:rPr>
              <a:t>Build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container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serve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application:</a:t>
            </a:r>
            <a:endParaRPr sz="750">
              <a:latin typeface="Times New Roman"/>
              <a:cs typeface="Times New Roman"/>
            </a:endParaRPr>
          </a:p>
          <a:p>
            <a:pPr marL="154993" marR="302627">
              <a:lnSpc>
                <a:spcPct val="145500"/>
              </a:lnSpc>
              <a:spcBef>
                <a:spcPts val="835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build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my-web-app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. 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750" b="1" spc="2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-d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-p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80:80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my-web-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app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8149" y="1757980"/>
            <a:ext cx="3240232" cy="1062500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7: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Access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Your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Web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Application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step,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view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deployed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page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online.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3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Copy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Public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IP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Address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of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EC2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instance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console.</a:t>
            </a:r>
            <a:endParaRPr sz="750">
              <a:latin typeface="Times New Roman"/>
              <a:cs typeface="Times New Roman"/>
            </a:endParaRPr>
          </a:p>
          <a:p>
            <a:pPr marL="300895" indent="-145902">
              <a:spcBef>
                <a:spcPts val="423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Paste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into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browser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(e.g.,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http://&lt;Public_IP&gt;).</a:t>
            </a:r>
            <a:endParaRPr sz="750">
              <a:latin typeface="Courier New"/>
              <a:cs typeface="Courier New"/>
            </a:endParaRPr>
          </a:p>
          <a:p>
            <a:pPr marL="300895" indent="-145902">
              <a:spcBef>
                <a:spcPts val="491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You’ll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page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message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"Hello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AWS!"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displayed.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49" y="3233490"/>
            <a:ext cx="3693102" cy="161277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1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8: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Clean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17" dirty="0">
                <a:latin typeface="Times New Roman"/>
                <a:cs typeface="Times New Roman"/>
              </a:rPr>
              <a:t>Up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Finally,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clean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resources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avoid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any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charges.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Stop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running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container:</a:t>
            </a:r>
            <a:endParaRPr sz="75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  <a:buFont typeface="Times New Roman"/>
              <a:buAutoNum type="arabicPeriod"/>
            </a:pPr>
            <a:endParaRPr sz="75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17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endParaRPr sz="750">
              <a:latin typeface="Courier New"/>
              <a:cs typeface="Courier New"/>
            </a:endParaRPr>
          </a:p>
          <a:p>
            <a:pPr marL="301328">
              <a:spcBef>
                <a:spcPts val="409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&lt;Container_ID&gt;</a:t>
            </a:r>
            <a:endParaRPr sz="750">
              <a:latin typeface="Courier New"/>
              <a:cs typeface="Courier New"/>
            </a:endParaRPr>
          </a:p>
          <a:p>
            <a:pPr>
              <a:spcBef>
                <a:spcPts val="106"/>
              </a:spcBef>
            </a:pPr>
            <a:endParaRPr sz="750">
              <a:latin typeface="Courier New"/>
              <a:cs typeface="Courier New"/>
            </a:endParaRPr>
          </a:p>
          <a:p>
            <a:pPr marL="300462" marR="3464" indent="-145902">
              <a:lnSpc>
                <a:spcPct val="147300"/>
              </a:lnSpc>
              <a:buAutoNum type="arabicPeriod" startAt="2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Terminate</a:t>
            </a:r>
            <a:r>
              <a:rPr sz="750" spc="15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5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EC2</a:t>
            </a:r>
            <a:r>
              <a:rPr sz="750" spc="15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instance</a:t>
            </a:r>
            <a:r>
              <a:rPr sz="750" spc="14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15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5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16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console</a:t>
            </a:r>
            <a:r>
              <a:rPr sz="750" spc="15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by</a:t>
            </a:r>
            <a:r>
              <a:rPr sz="750" spc="15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selecting</a:t>
            </a:r>
            <a:r>
              <a:rPr sz="750" spc="15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it,</a:t>
            </a:r>
            <a:r>
              <a:rPr sz="750" spc="15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clicking</a:t>
            </a:r>
            <a:r>
              <a:rPr sz="750" spc="18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Instance 	</a:t>
            </a:r>
            <a:r>
              <a:rPr sz="750" b="1" dirty="0">
                <a:latin typeface="Times New Roman"/>
                <a:cs typeface="Times New Roman"/>
              </a:rPr>
              <a:t>State</a:t>
            </a:r>
            <a:r>
              <a:rPr sz="750" dirty="0">
                <a:latin typeface="Times New Roman"/>
                <a:cs typeface="Times New Roman"/>
              </a:rPr>
              <a:t>,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choosing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Terminate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Instance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914" y="275198"/>
            <a:ext cx="2871355" cy="463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418223">
              <a:spcBef>
                <a:spcPts val="85"/>
              </a:spcBef>
              <a:tabLst>
                <a:tab pos="2011886" algn="l"/>
              </a:tabLst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487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1023" b="1" u="sng" spc="-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r>
              <a:rPr sz="1023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b="1" u="sng" spc="-1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LAB</a:t>
            </a:r>
            <a:endParaRPr sz="102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424</a:t>
            </a:fld>
            <a:endParaRPr spc="-34" dirty="0"/>
          </a:p>
        </p:txBody>
      </p:sp>
      <p:sp>
        <p:nvSpPr>
          <p:cNvPr id="4" name="object 4"/>
          <p:cNvSpPr txBox="1"/>
          <p:nvPr/>
        </p:nvSpPr>
        <p:spPr>
          <a:xfrm>
            <a:off x="4248150" y="860246"/>
            <a:ext cx="3450215" cy="2366324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237686" algn="ctr">
              <a:spcBef>
                <a:spcPts val="65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8</a:t>
            </a:r>
            <a:endParaRPr sz="1023" dirty="0">
              <a:latin typeface="Times New Roman"/>
              <a:cs typeface="Times New Roman"/>
            </a:endParaRPr>
          </a:p>
          <a:p>
            <a:pPr marL="239850" algn="ctr">
              <a:spcBef>
                <a:spcPts val="1047"/>
              </a:spcBef>
            </a:pP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</a:t>
            </a:r>
            <a:r>
              <a:rPr sz="1023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sz="1023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23" u="sng" spc="-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endParaRPr sz="1023" dirty="0">
              <a:latin typeface="Times New Roman"/>
              <a:cs typeface="Times New Roman"/>
            </a:endParaRPr>
          </a:p>
          <a:p>
            <a:pPr marL="245479" marR="3464" algn="ctr">
              <a:lnSpc>
                <a:spcPct val="144700"/>
              </a:lnSpc>
              <a:spcBef>
                <a:spcPts val="883"/>
              </a:spcBef>
            </a:pPr>
            <a:r>
              <a:rPr sz="1023" b="1" spc="-27" dirty="0">
                <a:latin typeface="Times New Roman"/>
                <a:cs typeface="Times New Roman"/>
              </a:rPr>
              <a:t>MAVEN</a:t>
            </a:r>
            <a:r>
              <a:rPr sz="1023" b="1" spc="-37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WEB</a:t>
            </a:r>
            <a:r>
              <a:rPr sz="1023" b="1" spc="-24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PROJECT</a:t>
            </a:r>
            <a:r>
              <a:rPr sz="1023" b="1" spc="-44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DEPLOYMENT</a:t>
            </a:r>
            <a:r>
              <a:rPr sz="1023" b="1" spc="-41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IN</a:t>
            </a:r>
            <a:r>
              <a:rPr sz="1023" b="1" spc="-37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THE</a:t>
            </a:r>
            <a:r>
              <a:rPr sz="1023" b="1" spc="-65" dirty="0">
                <a:latin typeface="Times New Roman"/>
                <a:cs typeface="Times New Roman"/>
              </a:rPr>
              <a:t> </a:t>
            </a:r>
            <a:r>
              <a:rPr sz="1023" b="1" spc="-17" dirty="0">
                <a:latin typeface="Times New Roman"/>
                <a:cs typeface="Times New Roman"/>
              </a:rPr>
              <a:t>AWS </a:t>
            </a:r>
            <a:r>
              <a:rPr sz="1023" b="1" dirty="0">
                <a:latin typeface="Times New Roman"/>
                <a:cs typeface="Times New Roman"/>
              </a:rPr>
              <a:t>CLOUD</a:t>
            </a:r>
            <a:r>
              <a:rPr sz="1023" b="1" spc="-24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USING</a:t>
            </a:r>
            <a:r>
              <a:rPr sz="1023" b="1" spc="-10" dirty="0">
                <a:latin typeface="Times New Roman"/>
                <a:cs typeface="Times New Roman"/>
              </a:rPr>
              <a:t> </a:t>
            </a:r>
            <a:r>
              <a:rPr sz="1023" b="1" dirty="0">
                <a:latin typeface="Times New Roman"/>
                <a:cs typeface="Times New Roman"/>
              </a:rPr>
              <a:t>EC2</a:t>
            </a:r>
            <a:r>
              <a:rPr sz="1023" b="1" spc="-20" dirty="0">
                <a:latin typeface="Times New Roman"/>
                <a:cs typeface="Times New Roman"/>
              </a:rPr>
              <a:t> </a:t>
            </a:r>
            <a:r>
              <a:rPr sz="1023" b="1" spc="-7" dirty="0">
                <a:latin typeface="Times New Roman"/>
                <a:cs typeface="Times New Roman"/>
              </a:rPr>
              <a:t>INSTANCE</a:t>
            </a:r>
            <a:endParaRPr sz="1023" dirty="0">
              <a:latin typeface="Times New Roman"/>
              <a:cs typeface="Times New Roman"/>
            </a:endParaRPr>
          </a:p>
          <a:p>
            <a:pPr>
              <a:spcBef>
                <a:spcPts val="296"/>
              </a:spcBef>
            </a:pPr>
            <a:endParaRPr sz="1023" dirty="0">
              <a:latin typeface="Times New Roman"/>
              <a:cs typeface="Times New Roman"/>
            </a:endParaRPr>
          </a:p>
          <a:p>
            <a:pPr marL="8659"/>
            <a:r>
              <a:rPr sz="852" b="1" dirty="0">
                <a:latin typeface="Times New Roman"/>
                <a:cs typeface="Times New Roman"/>
              </a:rPr>
              <a:t>In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this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exercise,</a:t>
            </a:r>
            <a:r>
              <a:rPr sz="852" b="1" spc="10" dirty="0">
                <a:latin typeface="Times New Roman"/>
                <a:cs typeface="Times New Roman"/>
              </a:rPr>
              <a:t> </a:t>
            </a:r>
            <a:r>
              <a:rPr sz="852" b="1" dirty="0">
                <a:latin typeface="Times New Roman"/>
                <a:cs typeface="Times New Roman"/>
              </a:rPr>
              <a:t>we will</a:t>
            </a:r>
            <a:r>
              <a:rPr sz="852" b="1" spc="17" dirty="0">
                <a:latin typeface="Times New Roman"/>
                <a:cs typeface="Times New Roman"/>
              </a:rPr>
              <a:t> </a:t>
            </a:r>
            <a:r>
              <a:rPr sz="852" b="1" spc="-17" dirty="0">
                <a:latin typeface="Times New Roman"/>
                <a:cs typeface="Times New Roman"/>
              </a:rPr>
              <a:t>be:</a:t>
            </a:r>
            <a:endParaRPr sz="852" dirty="0">
              <a:latin typeface="Times New Roman"/>
              <a:cs typeface="Times New Roman"/>
            </a:endParaRPr>
          </a:p>
          <a:p>
            <a:pPr>
              <a:spcBef>
                <a:spcPts val="440"/>
              </a:spcBef>
            </a:pPr>
            <a:endParaRPr sz="852" dirty="0">
              <a:latin typeface="Times New Roman"/>
              <a:cs typeface="Times New Roman"/>
            </a:endParaRPr>
          </a:p>
          <a:p>
            <a:pPr marL="301328" indent="-146334"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Launch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EC2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instance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AWS.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9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Install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Git,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Nano.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8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Deploy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Maven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project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Docker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expose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it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port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9090.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74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application</a:t>
            </a:r>
            <a:r>
              <a:rPr sz="750" spc="48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online.</a:t>
            </a:r>
            <a:endParaRPr sz="750" dirty="0">
              <a:latin typeface="Times New Roman"/>
              <a:cs typeface="Times New Roman"/>
            </a:endParaRPr>
          </a:p>
          <a:p>
            <a:pPr marL="301328" indent="-146334">
              <a:spcBef>
                <a:spcPts val="481"/>
              </a:spcBef>
              <a:buFont typeface="Symbol"/>
              <a:buChar char="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Clean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resources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avoid</a:t>
            </a:r>
            <a:r>
              <a:rPr sz="750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unnecessary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charges.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1089" y="3251315"/>
            <a:ext cx="3765406" cy="910978"/>
          </a:xfrm>
          <a:prstGeom prst="rect">
            <a:avLst/>
          </a:prstGeom>
          <a:ln w="4572">
            <a:solidFill>
              <a:srgbClr val="000000"/>
            </a:solidFill>
          </a:ln>
        </p:spPr>
        <p:txBody>
          <a:bodyPr vert="horz" wrap="square" lIns="0" tIns="3897" rIns="0" bIns="0" rtlCol="0">
            <a:spAutoFit/>
          </a:bodyPr>
          <a:lstStyle/>
          <a:p>
            <a:pPr marL="45459">
              <a:spcBef>
                <a:spcPts val="31"/>
              </a:spcBef>
            </a:pPr>
            <a:r>
              <a:rPr sz="886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endParaRPr sz="886">
              <a:latin typeface="Times New Roman"/>
              <a:cs typeface="Times New Roman"/>
            </a:endParaRPr>
          </a:p>
          <a:p>
            <a:pPr marL="153262" indent="-107803" algn="just">
              <a:spcBef>
                <a:spcPts val="474"/>
              </a:spcBef>
              <a:buAutoNum type="arabicPeriod"/>
              <a:tabLst>
                <a:tab pos="153262" algn="l"/>
              </a:tabLst>
            </a:pP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886" b="1" spc="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886" b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886" b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take</a:t>
            </a:r>
            <a:r>
              <a:rPr sz="886" b="1" spc="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screenshots</a:t>
            </a:r>
            <a:r>
              <a:rPr sz="886" b="1" spc="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886" b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save</a:t>
            </a:r>
            <a:r>
              <a:rPr sz="886" b="1" spc="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886" b="1" spc="1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886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document.</a:t>
            </a:r>
            <a:endParaRPr sz="886">
              <a:latin typeface="Times New Roman"/>
              <a:cs typeface="Times New Roman"/>
            </a:endParaRPr>
          </a:p>
          <a:p>
            <a:pPr marL="45459" marR="40264" indent="107803" algn="just">
              <a:lnSpc>
                <a:spcPct val="145400"/>
              </a:lnSpc>
              <a:spcBef>
                <a:spcPts val="7"/>
              </a:spcBef>
              <a:buAutoNum type="arabicPeriod"/>
              <a:tabLst>
                <a:tab pos="153262" algn="l"/>
              </a:tabLst>
            </a:pP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886" b="1" spc="-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guide</a:t>
            </a:r>
            <a:r>
              <a:rPr sz="886" b="1" spc="-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uses</a:t>
            </a:r>
            <a:r>
              <a:rPr sz="886" b="1" spc="-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JDK</a:t>
            </a:r>
            <a:r>
              <a:rPr sz="886" b="1" spc="-14" dirty="0">
                <a:solidFill>
                  <a:srgbClr val="FF0000"/>
                </a:solidFill>
                <a:latin typeface="Times New Roman"/>
                <a:cs typeface="Times New Roman"/>
              </a:rPr>
              <a:t> 11,</a:t>
            </a:r>
            <a:r>
              <a:rPr sz="886" b="1" spc="-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which</a:t>
            </a:r>
            <a:r>
              <a:rPr sz="886" b="1" spc="-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was</a:t>
            </a:r>
            <a:r>
              <a:rPr sz="886" b="1" spc="-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used</a:t>
            </a:r>
            <a:r>
              <a:rPr sz="886" b="1" spc="-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886" b="1" spc="-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developing</a:t>
            </a:r>
            <a:r>
              <a:rPr sz="886" b="1" spc="-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886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project.</a:t>
            </a:r>
            <a:r>
              <a:rPr sz="886" b="1" spc="-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sz="886" b="1" spc="-1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spc="-14" dirty="0">
                <a:solidFill>
                  <a:srgbClr val="FF0000"/>
                </a:solidFill>
                <a:latin typeface="Times New Roman"/>
                <a:cs typeface="Times New Roman"/>
              </a:rPr>
              <a:t>your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project</a:t>
            </a:r>
            <a:r>
              <a:rPr sz="886" b="1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was</a:t>
            </a:r>
            <a:r>
              <a:rPr sz="886" b="1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developed</a:t>
            </a:r>
            <a:r>
              <a:rPr sz="886" b="1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886" b="1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JDK</a:t>
            </a:r>
            <a:r>
              <a:rPr sz="886" b="1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21,</a:t>
            </a:r>
            <a:r>
              <a:rPr sz="886" b="1" spc="7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adjust</a:t>
            </a:r>
            <a:r>
              <a:rPr sz="886" b="1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886" b="1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Dockerfile</a:t>
            </a:r>
            <a:r>
              <a:rPr sz="886" b="1" spc="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886" b="1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instructed</a:t>
            </a:r>
            <a:r>
              <a:rPr sz="886" b="1" spc="8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spc="-17" dirty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886" b="1" dirty="0">
                <a:solidFill>
                  <a:srgbClr val="FF0000"/>
                </a:solidFill>
                <a:latin typeface="Times New Roman"/>
                <a:cs typeface="Times New Roman"/>
              </a:rPr>
              <a:t>Step</a:t>
            </a:r>
            <a:r>
              <a:rPr sz="886" b="1" spc="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886" b="1" spc="-17" dirty="0">
                <a:solidFill>
                  <a:srgbClr val="FF0000"/>
                </a:solidFill>
                <a:latin typeface="Times New Roman"/>
                <a:cs typeface="Times New Roman"/>
              </a:rPr>
              <a:t>5.</a:t>
            </a:r>
            <a:endParaRPr sz="88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150" y="4354669"/>
            <a:ext cx="3691803" cy="1901960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1: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Launch</a:t>
            </a:r>
            <a:r>
              <a:rPr sz="750" b="1" spc="2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an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EC2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Instance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step,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up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virtual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server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host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our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Maven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web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project.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27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0462" marR="3464" indent="-145902">
              <a:lnSpc>
                <a:spcPct val="147300"/>
              </a:lnSpc>
              <a:buFont typeface="Times New Roman"/>
              <a:buAutoNum type="arabicPeriod"/>
              <a:tabLst>
                <a:tab pos="301328" algn="l"/>
              </a:tabLst>
            </a:pPr>
            <a:r>
              <a:rPr sz="750" b="1" dirty="0">
                <a:latin typeface="Times New Roman"/>
                <a:cs typeface="Times New Roman"/>
              </a:rPr>
              <a:t>Log</a:t>
            </a:r>
            <a:r>
              <a:rPr sz="750" b="1" spc="8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in</a:t>
            </a:r>
            <a:r>
              <a:rPr sz="750" b="1" spc="106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to</a:t>
            </a:r>
            <a:r>
              <a:rPr sz="750" b="1" spc="78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AWS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Access</a:t>
            </a:r>
            <a:r>
              <a:rPr sz="750" spc="9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your</a:t>
            </a:r>
            <a:r>
              <a:rPr sz="750" spc="9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AWS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account</a:t>
            </a:r>
            <a:r>
              <a:rPr sz="750" spc="8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106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navigate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0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Services</a:t>
            </a:r>
            <a:r>
              <a:rPr sz="750" b="1" spc="102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&gt;</a:t>
            </a:r>
            <a:r>
              <a:rPr sz="750" b="1" spc="89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Compute</a:t>
            </a:r>
            <a:r>
              <a:rPr sz="750" b="1" spc="95" dirty="0">
                <a:latin typeface="Times New Roman"/>
                <a:cs typeface="Times New Roman"/>
              </a:rPr>
              <a:t> </a:t>
            </a:r>
            <a:r>
              <a:rPr sz="750" b="1" spc="-34" dirty="0">
                <a:latin typeface="Times New Roman"/>
                <a:cs typeface="Times New Roman"/>
              </a:rPr>
              <a:t>&gt; 	</a:t>
            </a:r>
            <a:r>
              <a:rPr sz="750" b="1" spc="-14" dirty="0">
                <a:latin typeface="Times New Roman"/>
                <a:cs typeface="Times New Roman"/>
              </a:rPr>
              <a:t>EC2</a:t>
            </a:r>
            <a:r>
              <a:rPr sz="750" spc="-14" dirty="0">
                <a:latin typeface="Times New Roman"/>
                <a:cs typeface="Times New Roman"/>
              </a:rPr>
              <a:t>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33"/>
              </a:spcBef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Launch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instance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Name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Enter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descriptive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name,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e.g.,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MavenWebProjectServer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84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AMI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Select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Ubuntu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Server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(Free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Tier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Eligible)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Instance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Type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Choose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t2.micro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3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Key</a:t>
            </a:r>
            <a:r>
              <a:rPr sz="750" b="1" spc="-3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Pair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Create</a:t>
            </a:r>
            <a:r>
              <a:rPr sz="750" spc="3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key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pair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 an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existing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one.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Save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.pem</a:t>
            </a:r>
            <a:r>
              <a:rPr sz="750" b="1" spc="-256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 </a:t>
            </a:r>
            <a:r>
              <a:rPr sz="750" spc="-7" dirty="0">
                <a:latin typeface="Times New Roman"/>
                <a:cs typeface="Times New Roman"/>
              </a:rPr>
              <a:t>securely.</a:t>
            </a:r>
            <a:endParaRPr sz="75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84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Network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Settings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58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Enable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Allow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HTTP/HTTPS</a:t>
            </a:r>
            <a:r>
              <a:rPr sz="750" b="1" spc="58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traffic</a:t>
            </a:r>
            <a:r>
              <a:rPr sz="750" spc="-7" dirty="0">
                <a:latin typeface="Times New Roman"/>
                <a:cs typeface="Times New Roman"/>
              </a:rPr>
              <a:t>.</a:t>
            </a:r>
            <a:endParaRPr sz="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425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1740310" y="275198"/>
            <a:ext cx="8455741" cy="5590534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  <a:tab pos="2829715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r>
              <a:rPr sz="750" b="1" dirty="0">
                <a:latin typeface="Calibri"/>
                <a:cs typeface="Calibri"/>
              </a:rPr>
              <a:t>	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7" dirty="0">
                <a:latin typeface="Calibri"/>
                <a:cs typeface="Calibri"/>
              </a:rPr>
              <a:t>III/I</a:t>
            </a:r>
            <a:endParaRPr sz="750" dirty="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 dirty="0">
              <a:latin typeface="Calibri"/>
              <a:cs typeface="Calibri"/>
            </a:endParaRPr>
          </a:p>
          <a:p>
            <a:pPr marL="594431" indent="-146334"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750" b="1" dirty="0">
                <a:latin typeface="Times New Roman"/>
                <a:cs typeface="Times New Roman"/>
              </a:rPr>
              <a:t>Storage</a:t>
            </a:r>
            <a:r>
              <a:rPr sz="750" dirty="0">
                <a:latin typeface="Times New Roman"/>
                <a:cs typeface="Times New Roman"/>
              </a:rPr>
              <a:t>: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default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size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(8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GB).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AutoNum type="arabicPeriod" startAt="3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Click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Launch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Instance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wait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for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status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change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"Running."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33"/>
              </a:spcBef>
              <a:buFont typeface="Times New Roman"/>
              <a:buAutoNum type="arabicPeriod" startAt="3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Note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down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Public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IP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Address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from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EC2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dashboard.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1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2:</a:t>
            </a:r>
            <a:r>
              <a:rPr sz="750" b="1" spc="3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Connect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to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EC2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Instance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dirty="0">
                <a:latin typeface="Times New Roman"/>
                <a:cs typeface="Times New Roman"/>
              </a:rPr>
              <a:t>In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this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step,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connect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server.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1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0462" marR="4329" indent="-145902">
              <a:lnSpc>
                <a:spcPct val="148200"/>
              </a:lnSpc>
              <a:buAutoNum type="arabicPeriod"/>
              <a:tabLst>
                <a:tab pos="301328" algn="l"/>
              </a:tabLst>
            </a:pPr>
            <a:r>
              <a:rPr sz="750" dirty="0">
                <a:latin typeface="Times New Roman"/>
                <a:cs typeface="Times New Roman"/>
              </a:rPr>
              <a:t>Open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PowerShell</a:t>
            </a:r>
            <a:r>
              <a:rPr sz="750" b="1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(Windows)</a:t>
            </a:r>
            <a:r>
              <a:rPr sz="750" spc="1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or</a:t>
            </a:r>
            <a:r>
              <a:rPr sz="750" spc="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Terminal</a:t>
            </a:r>
            <a:r>
              <a:rPr sz="750" b="1" spc="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(Mac/Linux)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 navigate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folder</a:t>
            </a:r>
            <a:r>
              <a:rPr sz="750" spc="-3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with 	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ourier New"/>
                <a:cs typeface="Courier New"/>
              </a:rPr>
              <a:t>.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pem</a:t>
            </a:r>
            <a:r>
              <a:rPr sz="750" b="1" spc="-22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file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using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Courier New"/>
                <a:cs typeface="Courier New"/>
              </a:rPr>
              <a:t>cd</a:t>
            </a:r>
            <a:r>
              <a:rPr sz="750" spc="-232" dirty="0">
                <a:latin typeface="Courier New"/>
                <a:cs typeface="Courier New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command.</a:t>
            </a:r>
            <a:endParaRPr sz="75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81"/>
              </a:spcBef>
              <a:buAutoNum type="arabicPeriod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Use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SSH</a:t>
            </a:r>
            <a:r>
              <a:rPr sz="750" spc="2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connect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1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instance: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Font typeface="Times New Roman"/>
              <a:buAutoNum type="arabicPeriod"/>
            </a:pPr>
            <a:endParaRPr sz="750" dirty="0">
              <a:latin typeface="Times New Roman"/>
              <a:cs typeface="Times New Roman"/>
            </a:endParaRPr>
          </a:p>
          <a:p>
            <a:pPr marL="301328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ssh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sz="75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"&lt;KeyFile&gt;.pem"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ubuntu@&lt;Public_IP&gt;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65"/>
              </a:spcBef>
            </a:pPr>
            <a:endParaRPr sz="750" dirty="0">
              <a:latin typeface="Courier New"/>
              <a:cs typeface="Courier New"/>
            </a:endParaRPr>
          </a:p>
          <a:p>
            <a:pPr marL="301328" marR="3464">
              <a:lnSpc>
                <a:spcPct val="152700"/>
              </a:lnSpc>
            </a:pPr>
            <a:r>
              <a:rPr sz="750" dirty="0">
                <a:latin typeface="Times New Roman"/>
                <a:cs typeface="Times New Roman"/>
              </a:rPr>
              <a:t>Replace</a:t>
            </a:r>
            <a:r>
              <a:rPr sz="750" spc="269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&lt;KeyFile&gt;</a:t>
            </a:r>
            <a:r>
              <a:rPr sz="750" b="1" spc="3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26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259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.pem </a:t>
            </a:r>
            <a:r>
              <a:rPr sz="750" dirty="0">
                <a:latin typeface="Times New Roman"/>
                <a:cs typeface="Times New Roman"/>
              </a:rPr>
              <a:t>file</a:t>
            </a:r>
            <a:r>
              <a:rPr sz="750" spc="259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name</a:t>
            </a:r>
            <a:r>
              <a:rPr sz="750" spc="252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and</a:t>
            </a:r>
            <a:r>
              <a:rPr sz="750" spc="266" dirty="0">
                <a:latin typeface="Times New Roman"/>
                <a:cs typeface="Times New Roman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&lt;Public_IP&gt;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with</a:t>
            </a:r>
            <a:r>
              <a:rPr sz="750" spc="256" dirty="0">
                <a:latin typeface="Times New Roman"/>
                <a:cs typeface="Times New Roman"/>
              </a:rPr>
              <a:t> </a:t>
            </a:r>
            <a:r>
              <a:rPr sz="750" spc="-14" dirty="0">
                <a:latin typeface="Times New Roman"/>
                <a:cs typeface="Times New Roman"/>
              </a:rPr>
              <a:t>your </a:t>
            </a:r>
            <a:r>
              <a:rPr sz="750" dirty="0">
                <a:latin typeface="Times New Roman"/>
                <a:cs typeface="Times New Roman"/>
              </a:rPr>
              <a:t>instance’s</a:t>
            </a:r>
            <a:r>
              <a:rPr sz="750" spc="6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public</a:t>
            </a:r>
            <a:r>
              <a:rPr sz="750" spc="65" dirty="0">
                <a:latin typeface="Times New Roman"/>
                <a:cs typeface="Times New Roman"/>
              </a:rPr>
              <a:t> </a:t>
            </a:r>
            <a:r>
              <a:rPr sz="750" spc="-17" dirty="0">
                <a:latin typeface="Times New Roman"/>
                <a:cs typeface="Times New Roman"/>
              </a:rPr>
              <a:t>IP.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0895" indent="-145902">
              <a:buAutoNum type="arabicPeriod" startAt="3"/>
              <a:tabLst>
                <a:tab pos="300895" algn="l"/>
              </a:tabLst>
            </a:pP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prompted,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type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"yes"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to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confirm</a:t>
            </a:r>
            <a:r>
              <a:rPr sz="750" spc="4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connection.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20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3: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Prepare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EC2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Server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750" dirty="0">
                <a:latin typeface="Times New Roman"/>
                <a:cs typeface="Times New Roman"/>
              </a:rPr>
              <a:t>Now,</a:t>
            </a:r>
            <a:r>
              <a:rPr sz="750" spc="2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we</a:t>
            </a:r>
            <a:r>
              <a:rPr sz="750" spc="34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will</a:t>
            </a:r>
            <a:r>
              <a:rPr sz="750" spc="37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install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the</a:t>
            </a:r>
            <a:r>
              <a:rPr sz="750" spc="41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necessary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tools.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Update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the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system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  <a:buFont typeface="Times New Roman"/>
              <a:buAutoNum type="arabicPeriod"/>
            </a:pPr>
            <a:endParaRPr sz="750" dirty="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spc="-7" dirty="0">
                <a:solidFill>
                  <a:srgbClr val="FF0000"/>
                </a:solidFill>
                <a:latin typeface="Courier New"/>
                <a:cs typeface="Courier New"/>
              </a:rPr>
              <a:t>update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750" dirty="0">
              <a:latin typeface="Courier New"/>
              <a:cs typeface="Courier New"/>
            </a:endParaRPr>
          </a:p>
          <a:p>
            <a:pPr marL="300895" indent="-145902">
              <a:buFont typeface="Times New Roman"/>
              <a:buAutoNum type="arabicPeriod" startAt="2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Install</a:t>
            </a:r>
            <a:r>
              <a:rPr sz="750" b="1" spc="65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Docker</a:t>
            </a:r>
            <a:r>
              <a:rPr sz="750" spc="-7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  <a:buFont typeface="Times New Roman"/>
              <a:buAutoNum type="arabicPeriod" startAt="2"/>
            </a:pPr>
            <a:endParaRPr sz="750" dirty="0">
              <a:latin typeface="Times New Roman"/>
              <a:cs typeface="Times New Roman"/>
            </a:endParaRPr>
          </a:p>
          <a:p>
            <a:pPr marL="301328">
              <a:spcBef>
                <a:spcPts val="3"/>
              </a:spcBef>
            </a:pP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apt-get</a:t>
            </a:r>
            <a:r>
              <a:rPr sz="75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install</a:t>
            </a:r>
            <a:r>
              <a:rPr sz="75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docker.io</a:t>
            </a:r>
            <a:r>
              <a:rPr sz="75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y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9"/>
              </a:spcBef>
            </a:pPr>
            <a:endParaRPr sz="750" dirty="0">
              <a:latin typeface="Courier New"/>
              <a:cs typeface="Courier New"/>
            </a:endParaRPr>
          </a:p>
          <a:p>
            <a:pPr marL="300895" indent="-145902">
              <a:buFont typeface="Times New Roman"/>
              <a:buAutoNum type="arabicPeriod" startAt="3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Install</a:t>
            </a:r>
            <a:r>
              <a:rPr sz="750" b="1" spc="65" dirty="0">
                <a:latin typeface="Times New Roman"/>
                <a:cs typeface="Times New Roman"/>
              </a:rPr>
              <a:t> </a:t>
            </a:r>
            <a:r>
              <a:rPr sz="750" b="1" spc="-14" dirty="0">
                <a:latin typeface="Times New Roman"/>
                <a:cs typeface="Times New Roman"/>
              </a:rPr>
              <a:t>Git</a:t>
            </a:r>
            <a:r>
              <a:rPr sz="750" spc="-14" dirty="0">
                <a:latin typeface="Times New Roman"/>
                <a:cs typeface="Times New Roman"/>
              </a:rPr>
              <a:t>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82"/>
              </a:spcBef>
              <a:buFont typeface="Times New Roman"/>
              <a:buAutoNum type="arabicPeriod" startAt="3"/>
            </a:pPr>
            <a:endParaRPr sz="750" dirty="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install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y</a:t>
            </a:r>
            <a:endParaRPr sz="75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750" dirty="0">
              <a:latin typeface="Courier New"/>
              <a:cs typeface="Courier New"/>
            </a:endParaRPr>
          </a:p>
          <a:p>
            <a:pPr marL="300895" indent="-145902">
              <a:spcBef>
                <a:spcPts val="3"/>
              </a:spcBef>
              <a:buFont typeface="Times New Roman"/>
              <a:buAutoNum type="arabicPeriod" startAt="4"/>
              <a:tabLst>
                <a:tab pos="300895" algn="l"/>
              </a:tabLst>
            </a:pPr>
            <a:r>
              <a:rPr sz="750" b="1" dirty="0">
                <a:latin typeface="Times New Roman"/>
                <a:cs typeface="Times New Roman"/>
              </a:rPr>
              <a:t>Install</a:t>
            </a:r>
            <a:r>
              <a:rPr sz="750" b="1" spc="5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Nano</a:t>
            </a:r>
            <a:r>
              <a:rPr sz="750" b="1" spc="5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(text</a:t>
            </a:r>
            <a:r>
              <a:rPr sz="750" spc="31" dirty="0">
                <a:latin typeface="Times New Roman"/>
                <a:cs typeface="Times New Roman"/>
              </a:rPr>
              <a:t> </a:t>
            </a:r>
            <a:r>
              <a:rPr sz="750" spc="-7" dirty="0">
                <a:latin typeface="Times New Roman"/>
                <a:cs typeface="Times New Roman"/>
              </a:rPr>
              <a:t>editor):</a:t>
            </a:r>
            <a:endParaRPr sz="750" dirty="0">
              <a:latin typeface="Times New Roman"/>
              <a:cs typeface="Times New Roman"/>
            </a:endParaRPr>
          </a:p>
          <a:p>
            <a:pPr>
              <a:spcBef>
                <a:spcPts val="372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301328"/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apt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install</a:t>
            </a:r>
            <a:r>
              <a:rPr sz="75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nano</a:t>
            </a:r>
            <a:r>
              <a:rPr sz="75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75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750" b="1" spc="-34" dirty="0">
                <a:solidFill>
                  <a:srgbClr val="FF0000"/>
                </a:solidFill>
                <a:latin typeface="Courier New"/>
                <a:cs typeface="Courier New"/>
              </a:rPr>
              <a:t>y</a:t>
            </a:r>
            <a:endParaRPr sz="7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426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462645" cy="421298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  <a:tabLst>
                <a:tab pos="1236052" algn="l"/>
              </a:tabLst>
            </a:pPr>
            <a:r>
              <a:rPr sz="750" b="1" spc="-14" dirty="0">
                <a:latin typeface="Calibri"/>
                <a:cs typeface="Calibri"/>
              </a:rPr>
              <a:t>RKR21</a:t>
            </a:r>
            <a:r>
              <a:rPr sz="750" b="1" dirty="0">
                <a:latin typeface="Calibri"/>
                <a:cs typeface="Calibri"/>
              </a:rPr>
              <a:t>	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  <a:p>
            <a:pPr>
              <a:spcBef>
                <a:spcPts val="508"/>
              </a:spcBef>
            </a:pPr>
            <a:endParaRPr sz="750">
              <a:latin typeface="Calibri"/>
              <a:cs typeface="Calibri"/>
            </a:endParaRPr>
          </a:p>
          <a:p>
            <a:pPr marL="8659"/>
            <a:r>
              <a:rPr sz="750" b="1" dirty="0">
                <a:latin typeface="Times New Roman"/>
                <a:cs typeface="Times New Roman"/>
              </a:rPr>
              <a:t>Step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4:</a:t>
            </a:r>
            <a:r>
              <a:rPr sz="750" b="1" spc="4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Clone</a:t>
            </a:r>
            <a:r>
              <a:rPr sz="750" b="1" spc="34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Your</a:t>
            </a:r>
            <a:r>
              <a:rPr sz="750" b="1" spc="31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Maven</a:t>
            </a:r>
            <a:r>
              <a:rPr sz="750" b="1" spc="27" dirty="0">
                <a:latin typeface="Times New Roman"/>
                <a:cs typeface="Times New Roman"/>
              </a:rPr>
              <a:t> </a:t>
            </a:r>
            <a:r>
              <a:rPr sz="750" b="1" dirty="0">
                <a:latin typeface="Times New Roman"/>
                <a:cs typeface="Times New Roman"/>
              </a:rPr>
              <a:t>Web</a:t>
            </a:r>
            <a:r>
              <a:rPr sz="750" b="1" spc="41" dirty="0">
                <a:latin typeface="Times New Roman"/>
                <a:cs typeface="Times New Roman"/>
              </a:rPr>
              <a:t> </a:t>
            </a:r>
            <a:r>
              <a:rPr sz="750" b="1" spc="-7" dirty="0">
                <a:latin typeface="Times New Roman"/>
                <a:cs typeface="Times New Roman"/>
              </a:rPr>
              <a:t>Project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1819" y="696496"/>
            <a:ext cx="9704439" cy="5961277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900" dirty="0">
                <a:latin typeface="Times New Roman"/>
                <a:cs typeface="Times New Roman"/>
              </a:rPr>
              <a:t>In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this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step,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we</a:t>
            </a:r>
            <a:r>
              <a:rPr sz="900" spc="3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will</a:t>
            </a:r>
            <a:r>
              <a:rPr sz="900" spc="2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download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2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Maven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project</a:t>
            </a:r>
            <a:r>
              <a:rPr sz="900" spc="55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from</a:t>
            </a:r>
            <a:r>
              <a:rPr sz="900" spc="44" dirty="0">
                <a:latin typeface="Times New Roman"/>
                <a:cs typeface="Times New Roman"/>
              </a:rPr>
              <a:t> </a:t>
            </a:r>
            <a:r>
              <a:rPr sz="900" spc="-7" dirty="0">
                <a:latin typeface="Times New Roman"/>
                <a:cs typeface="Times New Roman"/>
              </a:rPr>
              <a:t>GitHub.</a:t>
            </a: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900" dirty="0">
                <a:latin typeface="Times New Roman"/>
                <a:cs typeface="Times New Roman"/>
              </a:rPr>
              <a:t>Go</a:t>
            </a:r>
            <a:r>
              <a:rPr sz="900" spc="3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to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your</a:t>
            </a:r>
            <a:r>
              <a:rPr sz="900" spc="3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GitHub</a:t>
            </a:r>
            <a:r>
              <a:rPr sz="900" spc="2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repository,</a:t>
            </a:r>
            <a:r>
              <a:rPr sz="900" spc="3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click</a:t>
            </a:r>
            <a:r>
              <a:rPr sz="900" spc="58" dirty="0">
                <a:latin typeface="Times New Roman"/>
                <a:cs typeface="Times New Roman"/>
              </a:rPr>
              <a:t> </a:t>
            </a:r>
            <a:r>
              <a:rPr sz="900" b="1" dirty="0">
                <a:latin typeface="Times New Roman"/>
                <a:cs typeface="Times New Roman"/>
              </a:rPr>
              <a:t>Code</a:t>
            </a:r>
            <a:r>
              <a:rPr sz="900" b="1" spc="31" dirty="0">
                <a:latin typeface="Times New Roman"/>
                <a:cs typeface="Times New Roman"/>
              </a:rPr>
              <a:t> </a:t>
            </a:r>
            <a:r>
              <a:rPr sz="900" b="1" dirty="0">
                <a:latin typeface="Times New Roman"/>
                <a:cs typeface="Times New Roman"/>
              </a:rPr>
              <a:t>&gt;</a:t>
            </a:r>
            <a:r>
              <a:rPr sz="900" b="1" spc="34" dirty="0">
                <a:latin typeface="Times New Roman"/>
                <a:cs typeface="Times New Roman"/>
              </a:rPr>
              <a:t> </a:t>
            </a:r>
            <a:r>
              <a:rPr sz="900" b="1" dirty="0">
                <a:latin typeface="Times New Roman"/>
                <a:cs typeface="Times New Roman"/>
              </a:rPr>
              <a:t>HTTPS</a:t>
            </a:r>
            <a:r>
              <a:rPr sz="900" dirty="0">
                <a:latin typeface="Times New Roman"/>
                <a:cs typeface="Times New Roman"/>
              </a:rPr>
              <a:t>,</a:t>
            </a:r>
            <a:r>
              <a:rPr sz="900" spc="3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and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copy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spc="-14" dirty="0">
                <a:latin typeface="Times New Roman"/>
                <a:cs typeface="Times New Roman"/>
              </a:rPr>
              <a:t>URL.</a:t>
            </a:r>
            <a:endParaRPr sz="90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23"/>
              </a:spcBef>
              <a:buAutoNum type="arabicPeriod"/>
              <a:tabLst>
                <a:tab pos="300895" algn="l"/>
              </a:tabLst>
            </a:pPr>
            <a:r>
              <a:rPr sz="900" dirty="0">
                <a:latin typeface="Times New Roman"/>
                <a:cs typeface="Times New Roman"/>
              </a:rPr>
              <a:t>Clone</a:t>
            </a:r>
            <a:r>
              <a:rPr sz="900" spc="3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27" dirty="0">
                <a:latin typeface="Times New Roman"/>
                <a:cs typeface="Times New Roman"/>
              </a:rPr>
              <a:t> </a:t>
            </a:r>
            <a:r>
              <a:rPr sz="900" spc="-7" dirty="0">
                <a:latin typeface="Times New Roman"/>
                <a:cs typeface="Times New Roman"/>
              </a:rPr>
              <a:t>repository:</a:t>
            </a: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39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301328"/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  <a:r>
              <a:rPr sz="90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clone</a:t>
            </a:r>
            <a:r>
              <a:rPr sz="90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spc="-7" dirty="0">
                <a:solidFill>
                  <a:srgbClr val="FF0000"/>
                </a:solidFill>
                <a:latin typeface="Courier New"/>
                <a:cs typeface="Courier New"/>
              </a:rPr>
              <a:t>&lt;Your_Repo_URL&gt;</a:t>
            </a:r>
            <a:endParaRPr sz="90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900" dirty="0">
              <a:latin typeface="Courier New"/>
              <a:cs typeface="Courier New"/>
            </a:endParaRPr>
          </a:p>
          <a:p>
            <a:pPr marL="301328"/>
            <a:r>
              <a:rPr sz="900" dirty="0">
                <a:latin typeface="Times New Roman"/>
                <a:cs typeface="Times New Roman"/>
              </a:rPr>
              <a:t>Replace</a:t>
            </a:r>
            <a:r>
              <a:rPr sz="900" spc="44" dirty="0">
                <a:latin typeface="Times New Roman"/>
                <a:cs typeface="Times New Roman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&lt;Your_Repo_URL&gt;</a:t>
            </a:r>
            <a:r>
              <a:rPr sz="900" b="1" spc="-21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dirty="0">
                <a:latin typeface="Times New Roman"/>
                <a:cs typeface="Times New Roman"/>
              </a:rPr>
              <a:t>with</a:t>
            </a:r>
            <a:r>
              <a:rPr sz="900" spc="48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copied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spc="-14" dirty="0">
                <a:latin typeface="Times New Roman"/>
                <a:cs typeface="Times New Roman"/>
              </a:rPr>
              <a:t>URL.</a:t>
            </a: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52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8659"/>
            <a:r>
              <a:rPr sz="900" b="1" dirty="0">
                <a:latin typeface="Times New Roman"/>
                <a:cs typeface="Times New Roman"/>
              </a:rPr>
              <a:t>Step</a:t>
            </a:r>
            <a:r>
              <a:rPr sz="900" b="1" spc="17" dirty="0">
                <a:latin typeface="Times New Roman"/>
                <a:cs typeface="Times New Roman"/>
              </a:rPr>
              <a:t> </a:t>
            </a:r>
            <a:r>
              <a:rPr sz="900" b="1" dirty="0">
                <a:latin typeface="Times New Roman"/>
                <a:cs typeface="Times New Roman"/>
              </a:rPr>
              <a:t>5:</a:t>
            </a:r>
            <a:r>
              <a:rPr sz="900" b="1" spc="34" dirty="0">
                <a:latin typeface="Times New Roman"/>
                <a:cs typeface="Times New Roman"/>
              </a:rPr>
              <a:t> </a:t>
            </a:r>
            <a:r>
              <a:rPr sz="900" b="1" dirty="0">
                <a:latin typeface="Times New Roman"/>
                <a:cs typeface="Times New Roman"/>
              </a:rPr>
              <a:t>Create</a:t>
            </a:r>
            <a:r>
              <a:rPr sz="900" b="1" spc="20" dirty="0">
                <a:latin typeface="Times New Roman"/>
                <a:cs typeface="Times New Roman"/>
              </a:rPr>
              <a:t> </a:t>
            </a:r>
            <a:r>
              <a:rPr sz="900" b="1" dirty="0">
                <a:latin typeface="Times New Roman"/>
                <a:cs typeface="Times New Roman"/>
              </a:rPr>
              <a:t>a</a:t>
            </a:r>
            <a:r>
              <a:rPr sz="900" b="1" spc="20" dirty="0">
                <a:latin typeface="Times New Roman"/>
                <a:cs typeface="Times New Roman"/>
              </a:rPr>
              <a:t> </a:t>
            </a:r>
            <a:r>
              <a:rPr sz="900" b="1" spc="-7" dirty="0">
                <a:latin typeface="Times New Roman"/>
                <a:cs typeface="Times New Roman"/>
              </a:rPr>
              <a:t>Dockerfile</a:t>
            </a: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900" dirty="0">
                <a:latin typeface="Times New Roman"/>
                <a:cs typeface="Times New Roman"/>
              </a:rPr>
              <a:t>We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will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create</a:t>
            </a:r>
            <a:r>
              <a:rPr sz="900" spc="4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a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Dockerfile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to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containerize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Maven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spc="-7" dirty="0">
                <a:latin typeface="Times New Roman"/>
                <a:cs typeface="Times New Roman"/>
              </a:rPr>
              <a:t>project.</a:t>
            </a: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900" dirty="0">
                <a:latin typeface="Times New Roman"/>
                <a:cs typeface="Times New Roman"/>
              </a:rPr>
              <a:t>Navigate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to</a:t>
            </a:r>
            <a:r>
              <a:rPr sz="900" spc="4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project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spc="-7" dirty="0">
                <a:latin typeface="Times New Roman"/>
                <a:cs typeface="Times New Roman"/>
              </a:rPr>
              <a:t>folder:</a:t>
            </a: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395"/>
              </a:spcBef>
              <a:buFont typeface="Times New Roman"/>
              <a:buAutoNum type="arabicPeriod"/>
            </a:pPr>
            <a:endParaRPr sz="900" dirty="0">
              <a:latin typeface="Times New Roman"/>
              <a:cs typeface="Times New Roman"/>
            </a:endParaRPr>
          </a:p>
          <a:p>
            <a:pPr marL="301328">
              <a:spcBef>
                <a:spcPts val="3"/>
              </a:spcBef>
            </a:pP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cd</a:t>
            </a:r>
            <a:r>
              <a:rPr sz="90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spc="-7" dirty="0">
                <a:solidFill>
                  <a:srgbClr val="FF0000"/>
                </a:solidFill>
                <a:latin typeface="Courier New"/>
                <a:cs typeface="Courier New"/>
              </a:rPr>
              <a:t>&lt;Your_Project_Folder&gt;</a:t>
            </a:r>
            <a:endParaRPr sz="900" dirty="0">
              <a:latin typeface="Courier New"/>
              <a:cs typeface="Courier New"/>
            </a:endParaRPr>
          </a:p>
          <a:p>
            <a:pPr>
              <a:spcBef>
                <a:spcPts val="522"/>
              </a:spcBef>
            </a:pPr>
            <a:endParaRPr sz="900" dirty="0">
              <a:latin typeface="Courier New"/>
              <a:cs typeface="Courier New"/>
            </a:endParaRPr>
          </a:p>
          <a:p>
            <a:pPr marL="301328">
              <a:spcBef>
                <a:spcPts val="3"/>
              </a:spcBef>
            </a:pPr>
            <a:r>
              <a:rPr sz="900" dirty="0">
                <a:latin typeface="Times New Roman"/>
                <a:cs typeface="Times New Roman"/>
              </a:rPr>
              <a:t>Replace</a:t>
            </a:r>
            <a:r>
              <a:rPr sz="900" spc="55" dirty="0">
                <a:latin typeface="Times New Roman"/>
                <a:cs typeface="Times New Roman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&lt;Your_Project_Folder&gt;</a:t>
            </a:r>
            <a:r>
              <a:rPr sz="900" b="1" spc="-20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dirty="0">
                <a:latin typeface="Times New Roman"/>
                <a:cs typeface="Times New Roman"/>
              </a:rPr>
              <a:t>with</a:t>
            </a:r>
            <a:r>
              <a:rPr sz="900" spc="58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folder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spc="-7" dirty="0">
                <a:latin typeface="Times New Roman"/>
                <a:cs typeface="Times New Roman"/>
              </a:rPr>
              <a:t>name.</a:t>
            </a: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525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3"/>
              </a:spcBef>
              <a:buAutoNum type="arabicPeriod" startAt="2"/>
              <a:tabLst>
                <a:tab pos="300895" algn="l"/>
              </a:tabLst>
            </a:pPr>
            <a:r>
              <a:rPr sz="900" dirty="0">
                <a:latin typeface="Times New Roman"/>
                <a:cs typeface="Times New Roman"/>
              </a:rPr>
              <a:t>Open</a:t>
            </a:r>
            <a:r>
              <a:rPr sz="900" spc="2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Nano</a:t>
            </a:r>
            <a:r>
              <a:rPr sz="900" spc="2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to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create</a:t>
            </a:r>
            <a:r>
              <a:rPr sz="900" spc="2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spc="-7" dirty="0">
                <a:latin typeface="Times New Roman"/>
                <a:cs typeface="Times New Roman"/>
              </a:rPr>
              <a:t>Dockerfile:</a:t>
            </a: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  <a:buFont typeface="Times New Roman"/>
              <a:buAutoNum type="arabicPeriod" startAt="2"/>
            </a:pPr>
            <a:endParaRPr sz="900" dirty="0">
              <a:latin typeface="Times New Roman"/>
              <a:cs typeface="Times New Roman"/>
            </a:endParaRPr>
          </a:p>
          <a:p>
            <a:pPr marL="301328"/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nano</a:t>
            </a:r>
            <a:r>
              <a:rPr sz="900" b="1" spc="2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spc="-7" dirty="0">
                <a:solidFill>
                  <a:srgbClr val="FF0000"/>
                </a:solidFill>
                <a:latin typeface="Courier New"/>
                <a:cs typeface="Courier New"/>
              </a:rPr>
              <a:t>Dockerfile</a:t>
            </a:r>
            <a:endParaRPr sz="900"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900" dirty="0">
              <a:latin typeface="Courier New"/>
              <a:cs typeface="Courier New"/>
            </a:endParaRPr>
          </a:p>
          <a:p>
            <a:pPr marL="300895" indent="-145902">
              <a:buAutoNum type="arabicPeriod" startAt="3"/>
              <a:tabLst>
                <a:tab pos="300895" algn="l"/>
              </a:tabLst>
            </a:pPr>
            <a:r>
              <a:rPr sz="900" dirty="0">
                <a:latin typeface="Times New Roman"/>
                <a:cs typeface="Times New Roman"/>
              </a:rPr>
              <a:t>Add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2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following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content</a:t>
            </a:r>
            <a:r>
              <a:rPr sz="900" spc="3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based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on</a:t>
            </a:r>
            <a:r>
              <a:rPr sz="900" spc="3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</a:t>
            </a:r>
            <a:r>
              <a:rPr sz="900" spc="41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JDK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version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used</a:t>
            </a:r>
            <a:r>
              <a:rPr sz="900" spc="48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during</a:t>
            </a:r>
            <a:r>
              <a:rPr sz="900" spc="48" dirty="0">
                <a:latin typeface="Times New Roman"/>
                <a:cs typeface="Times New Roman"/>
              </a:rPr>
              <a:t> </a:t>
            </a:r>
            <a:r>
              <a:rPr sz="900" spc="-7" dirty="0">
                <a:latin typeface="Times New Roman"/>
                <a:cs typeface="Times New Roman"/>
              </a:rPr>
              <a:t>development:</a:t>
            </a:r>
            <a:endParaRPr sz="90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900" dirty="0">
                <a:latin typeface="Times New Roman"/>
                <a:cs typeface="Times New Roman"/>
              </a:rPr>
              <a:t>For</a:t>
            </a:r>
            <a:r>
              <a:rPr sz="900" spc="14" dirty="0">
                <a:latin typeface="Times New Roman"/>
                <a:cs typeface="Times New Roman"/>
              </a:rPr>
              <a:t> </a:t>
            </a:r>
            <a:r>
              <a:rPr sz="900" b="1" dirty="0">
                <a:latin typeface="Times New Roman"/>
                <a:cs typeface="Times New Roman"/>
              </a:rPr>
              <a:t>JDK</a:t>
            </a:r>
            <a:r>
              <a:rPr sz="900" b="1" spc="34" dirty="0">
                <a:latin typeface="Times New Roman"/>
                <a:cs typeface="Times New Roman"/>
              </a:rPr>
              <a:t> </a:t>
            </a:r>
            <a:r>
              <a:rPr sz="900" b="1" dirty="0">
                <a:latin typeface="Times New Roman"/>
                <a:cs typeface="Times New Roman"/>
              </a:rPr>
              <a:t>11</a:t>
            </a:r>
            <a:r>
              <a:rPr sz="900" b="1" spc="2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(used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in</a:t>
            </a:r>
            <a:r>
              <a:rPr sz="900" spc="3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this</a:t>
            </a:r>
            <a:r>
              <a:rPr sz="900" spc="27" dirty="0">
                <a:latin typeface="Times New Roman"/>
                <a:cs typeface="Times New Roman"/>
              </a:rPr>
              <a:t> </a:t>
            </a:r>
            <a:r>
              <a:rPr sz="900" spc="-7" dirty="0">
                <a:latin typeface="Times New Roman"/>
                <a:cs typeface="Times New Roman"/>
              </a:rPr>
              <a:t>guide):</a:t>
            </a:r>
            <a:endParaRPr sz="900" dirty="0">
              <a:latin typeface="Times New Roman"/>
              <a:cs typeface="Times New Roman"/>
            </a:endParaRPr>
          </a:p>
          <a:p>
            <a:pPr lvl="1">
              <a:spcBef>
                <a:spcPts val="378"/>
              </a:spcBef>
              <a:buFont typeface="Courier New"/>
              <a:buChar char="o"/>
            </a:pPr>
            <a:endParaRPr sz="900" dirty="0">
              <a:latin typeface="Times New Roman"/>
              <a:cs typeface="Times New Roman"/>
            </a:endParaRPr>
          </a:p>
          <a:p>
            <a:pPr marL="594431"/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FROM</a:t>
            </a:r>
            <a:r>
              <a:rPr sz="900" b="1" spc="6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tomcat:9-</a:t>
            </a:r>
            <a:r>
              <a:rPr sz="900" b="1" spc="-14" dirty="0">
                <a:solidFill>
                  <a:srgbClr val="FF0000"/>
                </a:solidFill>
                <a:latin typeface="Courier New"/>
                <a:cs typeface="Courier New"/>
              </a:rPr>
              <a:t>jdk11</a:t>
            </a:r>
            <a:endParaRPr sz="900" dirty="0">
              <a:latin typeface="Courier New"/>
              <a:cs typeface="Courier New"/>
            </a:endParaRPr>
          </a:p>
          <a:p>
            <a:pPr marL="594431">
              <a:spcBef>
                <a:spcPts val="409"/>
              </a:spcBef>
            </a:pP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COPY</a:t>
            </a:r>
            <a:r>
              <a:rPr sz="90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target/*.war</a:t>
            </a:r>
            <a:r>
              <a:rPr sz="90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spc="-7" dirty="0">
                <a:solidFill>
                  <a:srgbClr val="FF0000"/>
                </a:solidFill>
                <a:latin typeface="Courier New"/>
                <a:cs typeface="Courier New"/>
              </a:rPr>
              <a:t>/usr/local/tomcat/webapps/</a:t>
            </a:r>
            <a:endParaRPr sz="900"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sz="900" dirty="0">
              <a:latin typeface="Courier New"/>
              <a:cs typeface="Courier New"/>
            </a:endParaRPr>
          </a:p>
          <a:p>
            <a:pPr marL="594431" lvl="1" indent="-146334"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900" dirty="0">
                <a:latin typeface="Times New Roman"/>
                <a:cs typeface="Times New Roman"/>
              </a:rPr>
              <a:t>For</a:t>
            </a:r>
            <a:r>
              <a:rPr sz="900" spc="17" dirty="0">
                <a:latin typeface="Times New Roman"/>
                <a:cs typeface="Times New Roman"/>
              </a:rPr>
              <a:t> </a:t>
            </a:r>
            <a:r>
              <a:rPr sz="900" b="1" dirty="0">
                <a:latin typeface="Times New Roman"/>
                <a:cs typeface="Times New Roman"/>
              </a:rPr>
              <a:t>JDK</a:t>
            </a:r>
            <a:r>
              <a:rPr sz="900" b="1" spc="37" dirty="0">
                <a:latin typeface="Times New Roman"/>
                <a:cs typeface="Times New Roman"/>
              </a:rPr>
              <a:t> </a:t>
            </a:r>
            <a:r>
              <a:rPr sz="900" b="1" spc="-17" dirty="0">
                <a:latin typeface="Times New Roman"/>
                <a:cs typeface="Times New Roman"/>
              </a:rPr>
              <a:t>21</a:t>
            </a:r>
            <a:r>
              <a:rPr sz="900" spc="-17" dirty="0">
                <a:latin typeface="Times New Roman"/>
                <a:cs typeface="Times New Roman"/>
              </a:rPr>
              <a:t>:</a:t>
            </a:r>
            <a:endParaRPr sz="900" dirty="0">
              <a:latin typeface="Times New Roman"/>
              <a:cs typeface="Times New Roman"/>
            </a:endParaRPr>
          </a:p>
          <a:p>
            <a:pPr lvl="1">
              <a:spcBef>
                <a:spcPts val="389"/>
              </a:spcBef>
              <a:buFont typeface="Courier New"/>
              <a:buChar char="o"/>
            </a:pPr>
            <a:endParaRPr sz="900" dirty="0">
              <a:latin typeface="Times New Roman"/>
              <a:cs typeface="Times New Roman"/>
            </a:endParaRPr>
          </a:p>
          <a:p>
            <a:pPr marL="594431"/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FROM</a:t>
            </a:r>
            <a:r>
              <a:rPr sz="900" b="1" spc="6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tomcat:9-</a:t>
            </a:r>
            <a:r>
              <a:rPr sz="900" b="1" spc="-14" dirty="0">
                <a:solidFill>
                  <a:srgbClr val="FF0000"/>
                </a:solidFill>
                <a:latin typeface="Courier New"/>
                <a:cs typeface="Courier New"/>
              </a:rPr>
              <a:t>jdk21</a:t>
            </a:r>
            <a:endParaRPr sz="900" dirty="0">
              <a:latin typeface="Courier New"/>
              <a:cs typeface="Courier New"/>
            </a:endParaRPr>
          </a:p>
          <a:p>
            <a:pPr marL="594431">
              <a:spcBef>
                <a:spcPts val="402"/>
              </a:spcBef>
            </a:pP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COPY</a:t>
            </a:r>
            <a:r>
              <a:rPr sz="90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target/*.war</a:t>
            </a:r>
            <a:r>
              <a:rPr sz="90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spc="-7" dirty="0">
                <a:solidFill>
                  <a:srgbClr val="FF0000"/>
                </a:solidFill>
                <a:latin typeface="Courier New"/>
                <a:cs typeface="Courier New"/>
              </a:rPr>
              <a:t>/usr/local/tomcat/webapps/</a:t>
            </a:r>
            <a:endParaRPr sz="90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900" dirty="0">
              <a:latin typeface="Courier New"/>
              <a:cs typeface="Courier New"/>
            </a:endParaRPr>
          </a:p>
          <a:p>
            <a:pPr marL="300895" indent="-145902">
              <a:buAutoNum type="arabicPeriod" startAt="4"/>
              <a:tabLst>
                <a:tab pos="300895" algn="l"/>
              </a:tabLst>
            </a:pPr>
            <a:r>
              <a:rPr sz="900" dirty="0">
                <a:latin typeface="Times New Roman"/>
                <a:cs typeface="Times New Roman"/>
              </a:rPr>
              <a:t>Save</a:t>
            </a:r>
            <a:r>
              <a:rPr sz="900" spc="1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and</a:t>
            </a:r>
            <a:r>
              <a:rPr sz="900" spc="1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exit</a:t>
            </a:r>
            <a:r>
              <a:rPr sz="900" spc="2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Nano:</a:t>
            </a:r>
            <a:r>
              <a:rPr sz="900" spc="2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Press</a:t>
            </a:r>
            <a:r>
              <a:rPr sz="900" spc="24" dirty="0">
                <a:latin typeface="Times New Roman"/>
                <a:cs typeface="Times New Roman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Ctrl</a:t>
            </a:r>
            <a:r>
              <a:rPr sz="90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sz="90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O</a:t>
            </a:r>
            <a:r>
              <a:rPr sz="900" dirty="0">
                <a:latin typeface="Times New Roman"/>
                <a:cs typeface="Times New Roman"/>
              </a:rPr>
              <a:t>,</a:t>
            </a:r>
            <a:r>
              <a:rPr sz="900" spc="1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then</a:t>
            </a:r>
            <a:r>
              <a:rPr sz="900" spc="14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Courier New"/>
                <a:cs typeface="Courier New"/>
              </a:rPr>
              <a:t>Enter</a:t>
            </a:r>
            <a:r>
              <a:rPr sz="900" dirty="0">
                <a:latin typeface="Times New Roman"/>
                <a:cs typeface="Times New Roman"/>
              </a:rPr>
              <a:t>,</a:t>
            </a:r>
            <a:r>
              <a:rPr sz="900" spc="17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and</a:t>
            </a:r>
            <a:r>
              <a:rPr sz="900" spc="14" dirty="0">
                <a:latin typeface="Times New Roman"/>
                <a:cs typeface="Times New Roman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Ctrl</a:t>
            </a:r>
            <a:r>
              <a:rPr sz="900" b="1" spc="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sz="900" b="1" spc="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b="1" spc="-17" dirty="0">
                <a:solidFill>
                  <a:srgbClr val="FF0000"/>
                </a:solidFill>
                <a:latin typeface="Courier New"/>
                <a:cs typeface="Courier New"/>
              </a:rPr>
              <a:t>X.</a:t>
            </a:r>
            <a:endParaRPr sz="9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427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0582" y="275198"/>
            <a:ext cx="8485239" cy="655637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1000" b="1" spc="-7" dirty="0">
                <a:latin typeface="Times New Roman"/>
                <a:cs typeface="Times New Roman"/>
              </a:rPr>
              <a:t>Explanation</a:t>
            </a:r>
            <a:r>
              <a:rPr sz="1000" spc="-7" dirty="0">
                <a:latin typeface="Times New Roman"/>
                <a:cs typeface="Times New Roman"/>
              </a:rPr>
              <a:t>:</a:t>
            </a:r>
            <a:endParaRPr sz="1000" dirty="0">
              <a:latin typeface="Times New Roman"/>
              <a:cs typeface="Times New Roman"/>
            </a:endParaRPr>
          </a:p>
          <a:p>
            <a:pPr marL="301328" marR="5628" indent="-146768">
              <a:lnSpc>
                <a:spcPct val="153600"/>
              </a:lnSpc>
              <a:spcBef>
                <a:spcPts val="852"/>
              </a:spcBef>
              <a:buClr>
                <a:srgbClr val="000000"/>
              </a:buClr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FROM</a:t>
            </a:r>
            <a:r>
              <a:rPr sz="1000" b="1" spc="6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tomcat:9-jdk11</a:t>
            </a:r>
            <a:r>
              <a:rPr sz="1000" b="1" spc="-22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or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FROM</a:t>
            </a:r>
            <a:r>
              <a:rPr sz="1000" b="1" spc="6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tomcat:9-jdk21</a:t>
            </a:r>
            <a:r>
              <a:rPr sz="1000" b="1" spc="-2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specifies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Tomcat</a:t>
            </a:r>
            <a:r>
              <a:rPr sz="1000" spc="24" dirty="0">
                <a:latin typeface="Times New Roman"/>
                <a:cs typeface="Times New Roman"/>
              </a:rPr>
              <a:t> </a:t>
            </a:r>
            <a:r>
              <a:rPr sz="1000" spc="-14" dirty="0">
                <a:latin typeface="Times New Roman"/>
                <a:cs typeface="Times New Roman"/>
              </a:rPr>
              <a:t>base </a:t>
            </a:r>
            <a:r>
              <a:rPr sz="1000" dirty="0">
                <a:latin typeface="Times New Roman"/>
                <a:cs typeface="Times New Roman"/>
              </a:rPr>
              <a:t>image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with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4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appropriate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JDK</a:t>
            </a:r>
            <a:r>
              <a:rPr sz="1000" spc="51" dirty="0">
                <a:latin typeface="Times New Roman"/>
                <a:cs typeface="Times New Roman"/>
              </a:rPr>
              <a:t> </a:t>
            </a:r>
            <a:r>
              <a:rPr sz="1000" spc="-7" dirty="0">
                <a:latin typeface="Times New Roman"/>
                <a:cs typeface="Times New Roman"/>
              </a:rPr>
              <a:t>version.</a:t>
            </a:r>
            <a:endParaRPr sz="1000" dirty="0">
              <a:latin typeface="Times New Roman"/>
              <a:cs typeface="Times New Roman"/>
            </a:endParaRPr>
          </a:p>
          <a:p>
            <a:pPr marL="301328" marR="3464" indent="-146768">
              <a:lnSpc>
                <a:spcPts val="1377"/>
              </a:lnSpc>
              <a:spcBef>
                <a:spcPts val="89"/>
              </a:spcBef>
              <a:buClr>
                <a:srgbClr val="000000"/>
              </a:buClr>
              <a:buSzPct val="81818"/>
              <a:buFont typeface="Symbol"/>
              <a:buChar char=""/>
              <a:tabLst>
                <a:tab pos="301328" algn="l"/>
              </a:tabLst>
            </a:pP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COPY</a:t>
            </a:r>
            <a:r>
              <a:rPr sz="10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target/*.war</a:t>
            </a:r>
            <a:r>
              <a:rPr sz="1000" b="1" spc="1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/usr/local/tomcat/webapps/</a:t>
            </a:r>
            <a:r>
              <a:rPr sz="1000" b="1" spc="-242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copies</a:t>
            </a:r>
            <a:r>
              <a:rPr sz="1000" spc="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Courier New"/>
                <a:cs typeface="Courier New"/>
              </a:rPr>
              <a:t>.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war</a:t>
            </a:r>
            <a:r>
              <a:rPr sz="1000" b="1" spc="-256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spc="-14" dirty="0">
                <a:latin typeface="Times New Roman"/>
                <a:cs typeface="Times New Roman"/>
              </a:rPr>
              <a:t>file </a:t>
            </a:r>
            <a:r>
              <a:rPr sz="1000" dirty="0">
                <a:latin typeface="Times New Roman"/>
                <a:cs typeface="Times New Roman"/>
              </a:rPr>
              <a:t>into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webapps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directory</a:t>
            </a:r>
            <a:r>
              <a:rPr sz="1000" spc="48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of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Tomcat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for</a:t>
            </a:r>
            <a:r>
              <a:rPr sz="1000" spc="44" dirty="0">
                <a:latin typeface="Times New Roman"/>
                <a:cs typeface="Times New Roman"/>
              </a:rPr>
              <a:t> </a:t>
            </a:r>
            <a:r>
              <a:rPr sz="1000" spc="-7" dirty="0">
                <a:latin typeface="Times New Roman"/>
                <a:cs typeface="Times New Roman"/>
              </a:rPr>
              <a:t>deployment.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341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1000" b="1" dirty="0">
                <a:latin typeface="Times New Roman"/>
                <a:cs typeface="Times New Roman"/>
              </a:rPr>
              <a:t>Step</a:t>
            </a:r>
            <a:r>
              <a:rPr sz="1000" b="1" spc="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6:</a:t>
            </a:r>
            <a:r>
              <a:rPr sz="1000" b="1" spc="37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Build</a:t>
            </a:r>
            <a:r>
              <a:rPr sz="1000" b="1" spc="31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</a:t>
            </a:r>
            <a:r>
              <a:rPr sz="1000" b="1" spc="3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Run</a:t>
            </a:r>
            <a:r>
              <a:rPr sz="1000" b="1" spc="3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the</a:t>
            </a:r>
            <a:r>
              <a:rPr sz="1000" b="1" spc="31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Docker</a:t>
            </a:r>
            <a:r>
              <a:rPr sz="1000" b="1" spc="17" dirty="0">
                <a:latin typeface="Times New Roman"/>
                <a:cs typeface="Times New Roman"/>
              </a:rPr>
              <a:t> </a:t>
            </a:r>
            <a:r>
              <a:rPr sz="1000" b="1" spc="-7" dirty="0">
                <a:latin typeface="Times New Roman"/>
                <a:cs typeface="Times New Roman"/>
              </a:rPr>
              <a:t>Container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1000" b="1" dirty="0">
                <a:latin typeface="Times New Roman"/>
                <a:cs typeface="Times New Roman"/>
              </a:rPr>
              <a:t>Build</a:t>
            </a:r>
            <a:r>
              <a:rPr sz="1000" b="1" spc="37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the</a:t>
            </a:r>
            <a:r>
              <a:rPr sz="1000" b="1" spc="27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Docker</a:t>
            </a:r>
            <a:r>
              <a:rPr sz="1000" b="1" spc="34" dirty="0">
                <a:latin typeface="Times New Roman"/>
                <a:cs typeface="Times New Roman"/>
              </a:rPr>
              <a:t> </a:t>
            </a:r>
            <a:r>
              <a:rPr sz="1000" b="1" spc="-7" dirty="0">
                <a:latin typeface="Times New Roman"/>
                <a:cs typeface="Times New Roman"/>
              </a:rPr>
              <a:t>image</a:t>
            </a:r>
            <a:r>
              <a:rPr sz="1000" spc="-7" dirty="0">
                <a:latin typeface="Times New Roman"/>
                <a:cs typeface="Times New Roman"/>
              </a:rPr>
              <a:t>: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Font typeface="Times New Roman"/>
              <a:buAutoNum type="arabicPeriod"/>
            </a:pPr>
            <a:endParaRPr sz="1000" dirty="0">
              <a:latin typeface="Times New Roman"/>
              <a:cs typeface="Times New Roman"/>
            </a:endParaRPr>
          </a:p>
          <a:p>
            <a:pPr marL="301328"/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100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100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build</a:t>
            </a:r>
            <a:r>
              <a:rPr sz="100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-t</a:t>
            </a:r>
            <a:r>
              <a:rPr sz="100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maven-web-project</a:t>
            </a:r>
            <a:r>
              <a:rPr sz="1000" b="1" spc="48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spc="-34" dirty="0">
                <a:solidFill>
                  <a:srgbClr val="FF0000"/>
                </a:solidFill>
                <a:latin typeface="Courier New"/>
                <a:cs typeface="Courier New"/>
              </a:rPr>
              <a:t>.</a:t>
            </a:r>
            <a:endParaRPr sz="1000" dirty="0">
              <a:latin typeface="Courier New"/>
              <a:cs typeface="Courier New"/>
            </a:endParaRPr>
          </a:p>
          <a:p>
            <a:pPr>
              <a:spcBef>
                <a:spcPts val="532"/>
              </a:spcBef>
            </a:pPr>
            <a:endParaRPr sz="1000" dirty="0">
              <a:latin typeface="Courier New"/>
              <a:cs typeface="Courier New"/>
            </a:endParaRPr>
          </a:p>
          <a:p>
            <a:pPr marL="300895" indent="-145902">
              <a:spcBef>
                <a:spcPts val="3"/>
              </a:spcBef>
              <a:buFont typeface="Times New Roman"/>
              <a:buAutoNum type="arabicPeriod" startAt="2"/>
              <a:tabLst>
                <a:tab pos="300895" algn="l"/>
              </a:tabLst>
            </a:pPr>
            <a:r>
              <a:rPr sz="1000" b="1" dirty="0">
                <a:latin typeface="Times New Roman"/>
                <a:cs typeface="Times New Roman"/>
              </a:rPr>
              <a:t>Run</a:t>
            </a:r>
            <a:r>
              <a:rPr sz="1000" b="1" spc="27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the</a:t>
            </a:r>
            <a:r>
              <a:rPr sz="1000" b="1" spc="24" dirty="0">
                <a:latin typeface="Times New Roman"/>
                <a:cs typeface="Times New Roman"/>
              </a:rPr>
              <a:t> </a:t>
            </a:r>
            <a:r>
              <a:rPr sz="1000" b="1" spc="-7" dirty="0">
                <a:latin typeface="Times New Roman"/>
                <a:cs typeface="Times New Roman"/>
              </a:rPr>
              <a:t>container</a:t>
            </a:r>
            <a:r>
              <a:rPr sz="1000" spc="-7" dirty="0">
                <a:latin typeface="Times New Roman"/>
                <a:cs typeface="Times New Roman"/>
              </a:rPr>
              <a:t>: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378"/>
              </a:spcBef>
              <a:buFont typeface="Times New Roman"/>
              <a:buAutoNum type="arabicPeriod" startAt="2"/>
            </a:pPr>
            <a:endParaRPr sz="1000" dirty="0">
              <a:latin typeface="Times New Roman"/>
              <a:cs typeface="Times New Roman"/>
            </a:endParaRPr>
          </a:p>
          <a:p>
            <a:pPr marL="301328"/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100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100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run</a:t>
            </a:r>
            <a:r>
              <a:rPr sz="100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-d</a:t>
            </a:r>
            <a:r>
              <a:rPr sz="100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-p</a:t>
            </a:r>
            <a:r>
              <a:rPr sz="1000" b="1" spc="4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9090:8080</a:t>
            </a:r>
            <a:r>
              <a:rPr sz="1000" b="1" spc="37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maven-web-</a:t>
            </a:r>
            <a:r>
              <a:rPr sz="1000" b="1" spc="-7" dirty="0">
                <a:solidFill>
                  <a:srgbClr val="FF0000"/>
                </a:solidFill>
                <a:latin typeface="Courier New"/>
                <a:cs typeface="Courier New"/>
              </a:rPr>
              <a:t>project</a:t>
            </a:r>
            <a:endParaRPr sz="1000" dirty="0">
              <a:latin typeface="Courier New"/>
              <a:cs typeface="Courier New"/>
            </a:endParaRPr>
          </a:p>
          <a:p>
            <a:pPr>
              <a:spcBef>
                <a:spcPts val="542"/>
              </a:spcBef>
            </a:pPr>
            <a:endParaRPr sz="1000" dirty="0">
              <a:latin typeface="Courier New"/>
              <a:cs typeface="Courier New"/>
            </a:endParaRPr>
          </a:p>
          <a:p>
            <a:pPr marL="594431" lvl="1" indent="-146334">
              <a:buClr>
                <a:srgbClr val="000000"/>
              </a:buClr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-d:</a:t>
            </a:r>
            <a:r>
              <a:rPr sz="1000" b="1" spc="-222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Runs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container</a:t>
            </a:r>
            <a:r>
              <a:rPr sz="1000" spc="2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in</a:t>
            </a:r>
            <a:r>
              <a:rPr sz="1000" spc="2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27" dirty="0">
                <a:latin typeface="Times New Roman"/>
                <a:cs typeface="Times New Roman"/>
              </a:rPr>
              <a:t> </a:t>
            </a:r>
            <a:r>
              <a:rPr sz="1000" spc="-7" dirty="0">
                <a:latin typeface="Times New Roman"/>
                <a:cs typeface="Times New Roman"/>
              </a:rPr>
              <a:t>background.</a:t>
            </a:r>
            <a:endParaRPr sz="1000" dirty="0">
              <a:latin typeface="Times New Roman"/>
              <a:cs typeface="Times New Roman"/>
            </a:endParaRPr>
          </a:p>
          <a:p>
            <a:pPr marL="594431" marR="6494" lvl="1" indent="-146768">
              <a:lnSpc>
                <a:spcPts val="1390"/>
              </a:lnSpc>
              <a:spcBef>
                <a:spcPts val="119"/>
              </a:spcBef>
              <a:buClr>
                <a:srgbClr val="000000"/>
              </a:buClr>
              <a:buSzPct val="81818"/>
              <a:buFont typeface="Courier New"/>
              <a:buChar char="o"/>
              <a:tabLst>
                <a:tab pos="594431" algn="l"/>
                <a:tab pos="807872" algn="l"/>
              </a:tabLst>
            </a:pP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1000" b="1" spc="-34" dirty="0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sz="1000" b="1" dirty="0">
                <a:solidFill>
                  <a:srgbClr val="FF0000"/>
                </a:solidFill>
                <a:latin typeface="Courier New"/>
                <a:cs typeface="Courier New"/>
              </a:rPr>
              <a:t>	9090:8080:</a:t>
            </a:r>
            <a:r>
              <a:rPr sz="1000" b="1" spc="-5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Maps</a:t>
            </a:r>
            <a:r>
              <a:rPr sz="1000" spc="19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port</a:t>
            </a:r>
            <a:r>
              <a:rPr sz="1000" spc="20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9090</a:t>
            </a:r>
            <a:r>
              <a:rPr sz="1000" spc="198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on</a:t>
            </a:r>
            <a:r>
              <a:rPr sz="1000" spc="19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your</a:t>
            </a:r>
            <a:r>
              <a:rPr sz="1000" spc="19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instance</a:t>
            </a:r>
            <a:r>
              <a:rPr sz="1000" spc="19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to</a:t>
            </a:r>
            <a:r>
              <a:rPr sz="1000" spc="198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port</a:t>
            </a:r>
            <a:r>
              <a:rPr sz="1000" spc="19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8080</a:t>
            </a:r>
            <a:r>
              <a:rPr sz="1000" spc="19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in</a:t>
            </a:r>
            <a:r>
              <a:rPr sz="1000" spc="205" dirty="0">
                <a:latin typeface="Times New Roman"/>
                <a:cs typeface="Times New Roman"/>
              </a:rPr>
              <a:t> </a:t>
            </a:r>
            <a:r>
              <a:rPr sz="1000" spc="-17" dirty="0">
                <a:latin typeface="Times New Roman"/>
                <a:cs typeface="Times New Roman"/>
              </a:rPr>
              <a:t>the </a:t>
            </a:r>
            <a:r>
              <a:rPr sz="1000" spc="-7" dirty="0">
                <a:latin typeface="Times New Roman"/>
                <a:cs typeface="Times New Roman"/>
              </a:rPr>
              <a:t>container.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327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8659"/>
            <a:r>
              <a:rPr sz="1000" b="1" dirty="0">
                <a:latin typeface="Times New Roman"/>
                <a:cs typeface="Times New Roman"/>
              </a:rPr>
              <a:t>Step</a:t>
            </a:r>
            <a:r>
              <a:rPr sz="1000" b="1" spc="3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7:</a:t>
            </a:r>
            <a:r>
              <a:rPr sz="1000" b="1" spc="51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Configure</a:t>
            </a:r>
            <a:r>
              <a:rPr sz="1000" b="1" spc="3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Security</a:t>
            </a:r>
            <a:r>
              <a:rPr sz="1000" b="1" spc="3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Group</a:t>
            </a:r>
            <a:r>
              <a:rPr sz="1000" b="1" spc="48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for</a:t>
            </a:r>
            <a:r>
              <a:rPr sz="1000" b="1" spc="37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Port</a:t>
            </a:r>
            <a:r>
              <a:rPr sz="1000" b="1" spc="44" dirty="0">
                <a:latin typeface="Times New Roman"/>
                <a:cs typeface="Times New Roman"/>
              </a:rPr>
              <a:t> </a:t>
            </a:r>
            <a:r>
              <a:rPr sz="1000" b="1" spc="-14" dirty="0">
                <a:latin typeface="Times New Roman"/>
                <a:cs typeface="Times New Roman"/>
              </a:rPr>
              <a:t>9090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8659"/>
            <a:r>
              <a:rPr sz="1000" dirty="0">
                <a:latin typeface="Times New Roman"/>
                <a:cs typeface="Times New Roman"/>
              </a:rPr>
              <a:t>We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will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ensure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EC2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instance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allows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traffic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on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port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spc="-7" dirty="0">
                <a:latin typeface="Times New Roman"/>
                <a:cs typeface="Times New Roman"/>
              </a:rPr>
              <a:t>9090.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1000" dirty="0">
                <a:latin typeface="Times New Roman"/>
                <a:cs typeface="Times New Roman"/>
              </a:rPr>
              <a:t>In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AWS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EC2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dashboard,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go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to</a:t>
            </a:r>
            <a:r>
              <a:rPr sz="1000" spc="48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Security</a:t>
            </a:r>
            <a:r>
              <a:rPr sz="1000" b="1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and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click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Security</a:t>
            </a:r>
            <a:r>
              <a:rPr sz="1000" b="1" spc="3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Group</a:t>
            </a:r>
            <a:r>
              <a:rPr sz="1000" b="1" spc="31" dirty="0">
                <a:latin typeface="Times New Roman"/>
                <a:cs typeface="Times New Roman"/>
              </a:rPr>
              <a:t> </a:t>
            </a:r>
            <a:r>
              <a:rPr sz="1000" b="1" spc="-17" dirty="0">
                <a:latin typeface="Times New Roman"/>
                <a:cs typeface="Times New Roman"/>
              </a:rPr>
              <a:t>ID</a:t>
            </a:r>
            <a:r>
              <a:rPr sz="1000" spc="-17" dirty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26"/>
              </a:spcBef>
              <a:buAutoNum type="arabicPeriod"/>
              <a:tabLst>
                <a:tab pos="300895" algn="l"/>
              </a:tabLst>
            </a:pPr>
            <a:r>
              <a:rPr sz="1000" dirty="0">
                <a:latin typeface="Times New Roman"/>
                <a:cs typeface="Times New Roman"/>
              </a:rPr>
              <a:t>Add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an</a:t>
            </a:r>
            <a:r>
              <a:rPr sz="1000" spc="2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inbound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spc="-14" dirty="0">
                <a:latin typeface="Times New Roman"/>
                <a:cs typeface="Times New Roman"/>
              </a:rPr>
              <a:t>rule:</a:t>
            </a:r>
            <a:endParaRPr sz="100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3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1000" b="1" dirty="0">
                <a:latin typeface="Times New Roman"/>
                <a:cs typeface="Times New Roman"/>
              </a:rPr>
              <a:t>Type</a:t>
            </a:r>
            <a:r>
              <a:rPr sz="1000" dirty="0">
                <a:latin typeface="Times New Roman"/>
                <a:cs typeface="Times New Roman"/>
              </a:rPr>
              <a:t>:</a:t>
            </a:r>
            <a:r>
              <a:rPr sz="1000" spc="5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Custom</a:t>
            </a:r>
            <a:r>
              <a:rPr sz="1000" spc="51" dirty="0">
                <a:latin typeface="Times New Roman"/>
                <a:cs typeface="Times New Roman"/>
              </a:rPr>
              <a:t> </a:t>
            </a:r>
            <a:r>
              <a:rPr sz="1000" spc="-17" dirty="0">
                <a:latin typeface="Times New Roman"/>
                <a:cs typeface="Times New Roman"/>
              </a:rPr>
              <a:t>TCP</a:t>
            </a:r>
            <a:endParaRPr sz="100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1000" b="1" dirty="0">
                <a:latin typeface="Times New Roman"/>
                <a:cs typeface="Times New Roman"/>
              </a:rPr>
              <a:t>Port</a:t>
            </a:r>
            <a:r>
              <a:rPr sz="1000" b="1" spc="31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Range</a:t>
            </a:r>
            <a:r>
              <a:rPr sz="1000" dirty="0">
                <a:latin typeface="Times New Roman"/>
                <a:cs typeface="Times New Roman"/>
              </a:rPr>
              <a:t>: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spc="-14" dirty="0">
                <a:latin typeface="Times New Roman"/>
                <a:cs typeface="Times New Roman"/>
              </a:rPr>
              <a:t>9090</a:t>
            </a:r>
            <a:endParaRPr sz="1000" dirty="0">
              <a:latin typeface="Times New Roman"/>
              <a:cs typeface="Times New Roman"/>
            </a:endParaRPr>
          </a:p>
          <a:p>
            <a:pPr marL="594431" lvl="1" indent="-146334">
              <a:spcBef>
                <a:spcPts val="426"/>
              </a:spcBef>
              <a:buSzPct val="81818"/>
              <a:buFont typeface="Courier New"/>
              <a:buChar char="o"/>
              <a:tabLst>
                <a:tab pos="594431" algn="l"/>
              </a:tabLst>
            </a:pPr>
            <a:r>
              <a:rPr sz="1000" b="1" dirty="0">
                <a:latin typeface="Times New Roman"/>
                <a:cs typeface="Times New Roman"/>
              </a:rPr>
              <a:t>Source</a:t>
            </a:r>
            <a:r>
              <a:rPr sz="1000" dirty="0">
                <a:latin typeface="Times New Roman"/>
                <a:cs typeface="Times New Roman"/>
              </a:rPr>
              <a:t>:</a:t>
            </a:r>
            <a:r>
              <a:rPr sz="1000" spc="4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Anywhere</a:t>
            </a:r>
            <a:r>
              <a:rPr sz="1000" spc="48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(0.0.0.0/0)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or</a:t>
            </a:r>
            <a:r>
              <a:rPr sz="1000" spc="48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your</a:t>
            </a:r>
            <a:r>
              <a:rPr sz="1000" spc="55" dirty="0">
                <a:latin typeface="Times New Roman"/>
                <a:cs typeface="Times New Roman"/>
              </a:rPr>
              <a:t> </a:t>
            </a:r>
            <a:r>
              <a:rPr sz="1000" spc="-17" dirty="0">
                <a:latin typeface="Times New Roman"/>
                <a:cs typeface="Times New Roman"/>
              </a:rPr>
              <a:t>IP.</a:t>
            </a:r>
            <a:endParaRPr sz="100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433"/>
              </a:spcBef>
              <a:buAutoNum type="arabicPeriod"/>
              <a:tabLst>
                <a:tab pos="300895" algn="l"/>
              </a:tabLst>
            </a:pPr>
            <a:r>
              <a:rPr sz="1000" dirty="0">
                <a:latin typeface="Times New Roman"/>
                <a:cs typeface="Times New Roman"/>
              </a:rPr>
              <a:t>Save</a:t>
            </a:r>
            <a:r>
              <a:rPr sz="1000" spc="2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24" dirty="0">
                <a:latin typeface="Times New Roman"/>
                <a:cs typeface="Times New Roman"/>
              </a:rPr>
              <a:t> </a:t>
            </a:r>
            <a:r>
              <a:rPr sz="1000" spc="-7" dirty="0">
                <a:latin typeface="Times New Roman"/>
                <a:cs typeface="Times New Roman"/>
              </a:rPr>
              <a:t>changes.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457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8659"/>
            <a:r>
              <a:rPr sz="1000" b="1" dirty="0">
                <a:latin typeface="Times New Roman"/>
                <a:cs typeface="Times New Roman"/>
              </a:rPr>
              <a:t>Step</a:t>
            </a:r>
            <a:r>
              <a:rPr sz="1000" b="1" spc="17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8:</a:t>
            </a:r>
            <a:r>
              <a:rPr sz="1000" b="1" spc="34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Access</a:t>
            </a:r>
            <a:r>
              <a:rPr sz="1000" b="1" spc="27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the</a:t>
            </a:r>
            <a:r>
              <a:rPr sz="1000" b="1" spc="27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Web</a:t>
            </a:r>
            <a:r>
              <a:rPr sz="1000" b="1" spc="48" dirty="0">
                <a:latin typeface="Times New Roman"/>
                <a:cs typeface="Times New Roman"/>
              </a:rPr>
              <a:t> </a:t>
            </a:r>
            <a:r>
              <a:rPr sz="1000" b="1" spc="-7" dirty="0">
                <a:latin typeface="Times New Roman"/>
                <a:cs typeface="Times New Roman"/>
              </a:rPr>
              <a:t>Application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8659">
              <a:spcBef>
                <a:spcPts val="3"/>
              </a:spcBef>
            </a:pPr>
            <a:r>
              <a:rPr sz="1000" dirty="0">
                <a:latin typeface="Times New Roman"/>
                <a:cs typeface="Times New Roman"/>
              </a:rPr>
              <a:t>We</a:t>
            </a:r>
            <a:r>
              <a:rPr sz="1000" spc="2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will</a:t>
            </a:r>
            <a:r>
              <a:rPr sz="1000" spc="2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now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test</a:t>
            </a:r>
            <a:r>
              <a:rPr sz="1000" spc="2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spc="-7" dirty="0">
                <a:latin typeface="Times New Roman"/>
                <a:cs typeface="Times New Roman"/>
              </a:rPr>
              <a:t>deployment.</a:t>
            </a:r>
            <a:endParaRPr sz="1000" dirty="0">
              <a:latin typeface="Times New Roman"/>
              <a:cs typeface="Times New Roman"/>
            </a:endParaRPr>
          </a:p>
          <a:p>
            <a:pPr>
              <a:spcBef>
                <a:spcPts val="460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300895" indent="-145902">
              <a:buAutoNum type="arabicPeriod"/>
              <a:tabLst>
                <a:tab pos="300895" algn="l"/>
              </a:tabLst>
            </a:pPr>
            <a:r>
              <a:rPr sz="1000" dirty="0">
                <a:latin typeface="Times New Roman"/>
                <a:cs typeface="Times New Roman"/>
              </a:rPr>
              <a:t>Open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31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browser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and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navigate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spc="-17" dirty="0">
                <a:latin typeface="Times New Roman"/>
                <a:cs typeface="Times New Roman"/>
              </a:rPr>
              <a:t>to:</a:t>
            </a: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850091" y="4413466"/>
            <a:ext cx="1939636" cy="8976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25977">
              <a:lnSpc>
                <a:spcPts val="733"/>
              </a:lnSpc>
            </a:pPr>
            <a:fld id="{81D60167-4931-47E6-BA6A-407CBD079E47}" type="slidenum">
              <a:rPr spc="-34" dirty="0"/>
              <a:pPr marL="25977">
                <a:lnSpc>
                  <a:spcPts val="733"/>
                </a:lnSpc>
              </a:pPr>
              <a:t>428</a:t>
            </a:fld>
            <a:endParaRPr spc="-34" dirty="0"/>
          </a:p>
        </p:txBody>
      </p:sp>
      <p:sp>
        <p:nvSpPr>
          <p:cNvPr id="2" name="object 2"/>
          <p:cNvSpPr txBox="1"/>
          <p:nvPr/>
        </p:nvSpPr>
        <p:spPr>
          <a:xfrm>
            <a:off x="4248150" y="275198"/>
            <a:ext cx="27925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spc="-14" dirty="0">
                <a:latin typeface="Calibri"/>
                <a:cs typeface="Calibri"/>
              </a:rPr>
              <a:t>RKR21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5809" y="275198"/>
            <a:ext cx="1234786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SOFTWARE</a:t>
            </a:r>
            <a:r>
              <a:rPr sz="750" b="1" spc="41" dirty="0">
                <a:latin typeface="Calibri"/>
                <a:cs typeface="Calibri"/>
              </a:rPr>
              <a:t> </a:t>
            </a:r>
            <a:r>
              <a:rPr sz="750" b="1" dirty="0">
                <a:latin typeface="Calibri"/>
                <a:cs typeface="Calibri"/>
              </a:rPr>
              <a:t>ENGINEERING</a:t>
            </a:r>
            <a:r>
              <a:rPr sz="750" b="1" spc="75" dirty="0">
                <a:latin typeface="Calibri"/>
                <a:cs typeface="Calibri"/>
              </a:rPr>
              <a:t> </a:t>
            </a:r>
            <a:r>
              <a:rPr sz="750" b="1" spc="-17" dirty="0">
                <a:latin typeface="Calibri"/>
                <a:cs typeface="Calibri"/>
              </a:rPr>
              <a:t>LAB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9485" y="275198"/>
            <a:ext cx="868074" cy="126346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8659">
              <a:spcBef>
                <a:spcPts val="85"/>
              </a:spcBef>
            </a:pPr>
            <a:r>
              <a:rPr sz="750" b="1" dirty="0">
                <a:latin typeface="Calibri"/>
                <a:cs typeface="Calibri"/>
              </a:rPr>
              <a:t>CSE/IT/CSM/CSD</a:t>
            </a:r>
            <a:r>
              <a:rPr sz="750" b="1" spc="31" dirty="0">
                <a:latin typeface="Calibri"/>
                <a:cs typeface="Calibri"/>
              </a:rPr>
              <a:t> </a:t>
            </a:r>
            <a:r>
              <a:rPr sz="750" b="1" spc="-14" dirty="0">
                <a:latin typeface="Calibri"/>
                <a:cs typeface="Calibri"/>
              </a:rPr>
              <a:t>III/I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7123" y="560948"/>
            <a:ext cx="7747819" cy="4491643"/>
          </a:xfrm>
          <a:prstGeom prst="rect">
            <a:avLst/>
          </a:prstGeom>
        </p:spPr>
        <p:txBody>
          <a:bodyPr vert="horz" wrap="square" lIns="0" tIns="10824" rIns="0" bIns="0" rtlCol="0">
            <a:spAutoFit/>
          </a:bodyPr>
          <a:lstStyle/>
          <a:p>
            <a:pPr marL="301328">
              <a:spcBef>
                <a:spcPts val="85"/>
              </a:spcBef>
            </a:pPr>
            <a:r>
              <a:rPr sz="1400" b="1" spc="-7" dirty="0">
                <a:solidFill>
                  <a:srgbClr val="FF0000"/>
                </a:solidFill>
                <a:latin typeface="Courier New"/>
                <a:cs typeface="Courier New"/>
              </a:rPr>
              <a:t>http://&lt;Public_IP&gt;:9090/&lt;Your_Project_Name&gt;</a:t>
            </a:r>
            <a:endParaRPr sz="1400" dirty="0">
              <a:latin typeface="Courier New"/>
              <a:cs typeface="Courier New"/>
            </a:endParaRPr>
          </a:p>
          <a:p>
            <a:pPr>
              <a:spcBef>
                <a:spcPts val="539"/>
              </a:spcBef>
            </a:pPr>
            <a:endParaRPr sz="1400" dirty="0">
              <a:latin typeface="Courier New"/>
              <a:cs typeface="Courier New"/>
            </a:endParaRPr>
          </a:p>
          <a:p>
            <a:pPr marL="301328">
              <a:spcBef>
                <a:spcPts val="3"/>
              </a:spcBef>
            </a:pPr>
            <a:r>
              <a:rPr sz="1400" dirty="0">
                <a:latin typeface="Times New Roman"/>
                <a:cs typeface="Times New Roman"/>
              </a:rPr>
              <a:t>Replace</a:t>
            </a:r>
            <a:r>
              <a:rPr sz="1400" spc="3" dirty="0"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&lt;Public_IP&gt;</a:t>
            </a:r>
            <a:r>
              <a:rPr sz="1400" b="1" spc="-266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with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instance’s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public</a:t>
            </a:r>
            <a:r>
              <a:rPr sz="1400" spc="3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IP</a:t>
            </a:r>
            <a:r>
              <a:rPr sz="1400" spc="3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17" dirty="0">
                <a:latin typeface="Times New Roman"/>
                <a:cs typeface="Times New Roman"/>
              </a:rPr>
              <a:t> </a:t>
            </a:r>
            <a:r>
              <a:rPr sz="1400" b="1" spc="-7" dirty="0">
                <a:solidFill>
                  <a:srgbClr val="FF0000"/>
                </a:solidFill>
                <a:latin typeface="Courier New"/>
                <a:cs typeface="Courier New"/>
              </a:rPr>
              <a:t>&lt;Your_Project_Name&gt;</a:t>
            </a:r>
            <a:endParaRPr sz="1400" dirty="0">
              <a:latin typeface="Courier New"/>
              <a:cs typeface="Courier New"/>
            </a:endParaRPr>
          </a:p>
          <a:p>
            <a:pPr marL="301328">
              <a:spcBef>
                <a:spcPts val="474"/>
              </a:spcBef>
            </a:pPr>
            <a:r>
              <a:rPr sz="1400" dirty="0">
                <a:latin typeface="Times New Roman"/>
                <a:cs typeface="Times New Roman"/>
              </a:rPr>
              <a:t>with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your</a:t>
            </a:r>
            <a:r>
              <a:rPr sz="1400" spc="3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Maven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project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spc="-7" dirty="0">
                <a:latin typeface="Times New Roman"/>
                <a:cs typeface="Times New Roman"/>
              </a:rPr>
              <a:t>name.</a:t>
            </a:r>
            <a:endParaRPr sz="1400" dirty="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8659"/>
            <a:r>
              <a:rPr sz="1400" b="1" dirty="0">
                <a:latin typeface="Times New Roman"/>
                <a:cs typeface="Times New Roman"/>
              </a:rPr>
              <a:t>Step</a:t>
            </a:r>
            <a:r>
              <a:rPr sz="1400" b="1" spc="14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9:</a:t>
            </a:r>
            <a:r>
              <a:rPr sz="1400" b="1" spc="34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Clean</a:t>
            </a:r>
            <a:r>
              <a:rPr sz="1400" b="1" spc="31" dirty="0">
                <a:latin typeface="Times New Roman"/>
                <a:cs typeface="Times New Roman"/>
              </a:rPr>
              <a:t> </a:t>
            </a:r>
            <a:r>
              <a:rPr sz="1400" b="1" spc="-17" dirty="0">
                <a:latin typeface="Times New Roman"/>
                <a:cs typeface="Times New Roman"/>
              </a:rPr>
              <a:t>Up</a:t>
            </a:r>
            <a:endParaRPr sz="1400" dirty="0">
              <a:latin typeface="Times New Roman"/>
              <a:cs typeface="Times New Roman"/>
            </a:endParaRPr>
          </a:p>
          <a:p>
            <a:pPr>
              <a:spcBef>
                <a:spcPts val="464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8659"/>
            <a:r>
              <a:rPr sz="1400" dirty="0">
                <a:latin typeface="Times New Roman"/>
                <a:cs typeface="Times New Roman"/>
              </a:rPr>
              <a:t>Finally,</a:t>
            </a:r>
            <a:r>
              <a:rPr sz="1400" spc="37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we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will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stop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27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container</a:t>
            </a:r>
            <a:r>
              <a:rPr sz="1400" spc="48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terminate</a:t>
            </a:r>
            <a:r>
              <a:rPr sz="1400" spc="3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34" dirty="0">
                <a:latin typeface="Times New Roman"/>
                <a:cs typeface="Times New Roman"/>
              </a:rPr>
              <a:t> </a:t>
            </a:r>
            <a:r>
              <a:rPr sz="1400" spc="-7" dirty="0">
                <a:latin typeface="Times New Roman"/>
                <a:cs typeface="Times New Roman"/>
              </a:rPr>
              <a:t>instance.</a:t>
            </a:r>
            <a:endParaRPr sz="1400" dirty="0">
              <a:latin typeface="Times New Roman"/>
              <a:cs typeface="Times New Roman"/>
            </a:endParaRPr>
          </a:p>
          <a:p>
            <a:pPr>
              <a:spcBef>
                <a:spcPts val="453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00895" indent="-145902">
              <a:buFont typeface="Times New Roman"/>
              <a:buAutoNum type="arabicPeriod"/>
              <a:tabLst>
                <a:tab pos="300895" algn="l"/>
              </a:tabLst>
            </a:pPr>
            <a:r>
              <a:rPr sz="1400" b="1" dirty="0">
                <a:latin typeface="Times New Roman"/>
                <a:cs typeface="Times New Roman"/>
              </a:rPr>
              <a:t>Stop</a:t>
            </a:r>
            <a:r>
              <a:rPr sz="1400" b="1" spc="37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the</a:t>
            </a:r>
            <a:r>
              <a:rPr sz="1400" b="1" spc="31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Docker</a:t>
            </a:r>
            <a:r>
              <a:rPr sz="1400" b="1" spc="24" dirty="0">
                <a:latin typeface="Times New Roman"/>
                <a:cs typeface="Times New Roman"/>
              </a:rPr>
              <a:t> </a:t>
            </a:r>
            <a:r>
              <a:rPr sz="1400" b="1" spc="-7" dirty="0">
                <a:latin typeface="Times New Roman"/>
                <a:cs typeface="Times New Roman"/>
              </a:rPr>
              <a:t>container</a:t>
            </a:r>
            <a:r>
              <a:rPr sz="1400" spc="-7" dirty="0">
                <a:latin typeface="Times New Roman"/>
                <a:cs typeface="Times New Roman"/>
              </a:rPr>
              <a:t>:</a:t>
            </a:r>
            <a:endParaRPr sz="1400" dirty="0">
              <a:latin typeface="Times New Roman"/>
              <a:cs typeface="Times New Roman"/>
            </a:endParaRPr>
          </a:p>
          <a:p>
            <a:pPr>
              <a:spcBef>
                <a:spcPts val="389"/>
              </a:spcBef>
              <a:buFont typeface="Times New Roman"/>
              <a:buAutoNum type="arabicPeriod"/>
            </a:pPr>
            <a:endParaRPr sz="1400" dirty="0">
              <a:latin typeface="Times New Roman"/>
              <a:cs typeface="Times New Roman"/>
            </a:endParaRPr>
          </a:p>
          <a:p>
            <a:pPr marL="301328">
              <a:spcBef>
                <a:spcPts val="3"/>
              </a:spcBef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140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140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7" dirty="0">
                <a:solidFill>
                  <a:srgbClr val="FF0000"/>
                </a:solidFill>
                <a:latin typeface="Courier New"/>
                <a:cs typeface="Courier New"/>
              </a:rPr>
              <a:t>ps</a:t>
            </a:r>
            <a:endParaRPr sz="1400" dirty="0">
              <a:latin typeface="Courier New"/>
              <a:cs typeface="Courier New"/>
            </a:endParaRPr>
          </a:p>
          <a:p>
            <a:pPr marL="301328">
              <a:spcBef>
                <a:spcPts val="399"/>
              </a:spcBef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sudo</a:t>
            </a:r>
            <a:r>
              <a:rPr sz="140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docker</a:t>
            </a:r>
            <a:r>
              <a:rPr sz="1400" b="1" spc="3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stop</a:t>
            </a:r>
            <a:r>
              <a:rPr sz="1400" b="1" spc="3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7" dirty="0">
                <a:solidFill>
                  <a:srgbClr val="FF0000"/>
                </a:solidFill>
                <a:latin typeface="Courier New"/>
                <a:cs typeface="Courier New"/>
              </a:rPr>
              <a:t>&lt;Container_ID&gt;</a:t>
            </a:r>
            <a:endParaRPr sz="1400" dirty="0">
              <a:latin typeface="Courier New"/>
              <a:cs typeface="Courier New"/>
            </a:endParaRPr>
          </a:p>
          <a:p>
            <a:pPr>
              <a:spcBef>
                <a:spcPts val="542"/>
              </a:spcBef>
            </a:pPr>
            <a:endParaRPr sz="1400" dirty="0">
              <a:latin typeface="Courier New"/>
              <a:cs typeface="Courier New"/>
            </a:endParaRPr>
          </a:p>
          <a:p>
            <a:pPr marL="301328"/>
            <a:r>
              <a:rPr sz="1400" dirty="0">
                <a:latin typeface="Times New Roman"/>
                <a:cs typeface="Times New Roman"/>
              </a:rPr>
              <a:t>Replace</a:t>
            </a:r>
            <a:r>
              <a:rPr sz="1400" spc="51" dirty="0"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&lt;Container_ID&gt;</a:t>
            </a:r>
            <a:r>
              <a:rPr sz="1400" b="1" spc="-21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with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48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container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spc="-17" dirty="0">
                <a:latin typeface="Times New Roman"/>
                <a:cs typeface="Times New Roman"/>
              </a:rPr>
              <a:t>ID.</a:t>
            </a:r>
            <a:endParaRPr sz="1400" dirty="0">
              <a:latin typeface="Times New Roman"/>
              <a:cs typeface="Times New Roman"/>
            </a:endParaRPr>
          </a:p>
          <a:p>
            <a:pPr>
              <a:spcBef>
                <a:spcPts val="518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00895" indent="-145902">
              <a:spcBef>
                <a:spcPts val="3"/>
              </a:spcBef>
              <a:buFont typeface="Times New Roman"/>
              <a:buAutoNum type="arabicPeriod" startAt="2"/>
              <a:tabLst>
                <a:tab pos="300895" algn="l"/>
              </a:tabLst>
            </a:pPr>
            <a:r>
              <a:rPr sz="1400" b="1" dirty="0">
                <a:latin typeface="Times New Roman"/>
                <a:cs typeface="Times New Roman"/>
              </a:rPr>
              <a:t>Terminate</a:t>
            </a:r>
            <a:r>
              <a:rPr sz="1400" b="1" spc="6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the</a:t>
            </a:r>
            <a:r>
              <a:rPr sz="1400" b="1" spc="78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EC2</a:t>
            </a:r>
            <a:r>
              <a:rPr sz="1400" b="1" spc="82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instance</a:t>
            </a:r>
            <a:r>
              <a:rPr sz="1400" b="1" spc="89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72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82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EC2</a:t>
            </a:r>
            <a:r>
              <a:rPr sz="1400" spc="78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dashboard,</a:t>
            </a:r>
            <a:r>
              <a:rPr sz="1400" spc="78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go</a:t>
            </a:r>
            <a:r>
              <a:rPr sz="1400" spc="78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89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Instance</a:t>
            </a:r>
            <a:r>
              <a:rPr sz="1400" b="1" spc="72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State</a:t>
            </a:r>
            <a:r>
              <a:rPr sz="1400" b="1" spc="78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72" dirty="0">
                <a:latin typeface="Times New Roman"/>
                <a:cs typeface="Times New Roman"/>
              </a:rPr>
              <a:t> </a:t>
            </a:r>
            <a:r>
              <a:rPr sz="1400" spc="-7" dirty="0">
                <a:latin typeface="Times New Roman"/>
                <a:cs typeface="Times New Roman"/>
              </a:rPr>
              <a:t>select</a:t>
            </a:r>
            <a:endParaRPr sz="1400" dirty="0">
              <a:latin typeface="Times New Roman"/>
              <a:cs typeface="Times New Roman"/>
            </a:endParaRPr>
          </a:p>
          <a:p>
            <a:pPr marL="301328">
              <a:spcBef>
                <a:spcPts val="423"/>
              </a:spcBef>
            </a:pPr>
            <a:r>
              <a:rPr sz="1400" b="1" dirty="0">
                <a:latin typeface="Times New Roman"/>
                <a:cs typeface="Times New Roman"/>
              </a:rPr>
              <a:t>Terminate</a:t>
            </a:r>
            <a:r>
              <a:rPr sz="1400" b="1" spc="78" dirty="0">
                <a:latin typeface="Times New Roman"/>
                <a:cs typeface="Times New Roman"/>
              </a:rPr>
              <a:t> </a:t>
            </a:r>
            <a:r>
              <a:rPr sz="1400" b="1" spc="-7" dirty="0">
                <a:latin typeface="Times New Roman"/>
                <a:cs typeface="Times New Roman"/>
              </a:rPr>
              <a:t>Instance</a:t>
            </a:r>
            <a:r>
              <a:rPr sz="1400" spc="-7" dirty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56" y="337926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 err="1">
                <a:solidFill>
                  <a:srgbClr val="FF0000"/>
                </a:solidFill>
              </a:rPr>
              <a:t>Usecase</a:t>
            </a:r>
            <a:r>
              <a:rPr lang="en-US" sz="4000" b="1" dirty="0">
                <a:solidFill>
                  <a:srgbClr val="FF0000"/>
                </a:solidFill>
              </a:rPr>
              <a:t> Diagram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EEFF9A-6D51-B593-0B65-8DCDCAD6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70" y="1366644"/>
            <a:ext cx="8660654" cy="482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9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59" y="60245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Diagrams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687356" y="578710"/>
            <a:ext cx="10873273" cy="534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sz="2000" b="1" u="sng" dirty="0">
                <a:solidFill>
                  <a:srgbClr val="7030A0"/>
                </a:solidFill>
              </a:rPr>
              <a:t>4. Sequence Diagram: </a:t>
            </a:r>
            <a:r>
              <a:rPr lang="en-US" sz="2000" dirty="0"/>
              <a:t>Shows how different things talk to each other step by step</a:t>
            </a:r>
          </a:p>
          <a:p>
            <a:pPr algn="just">
              <a:lnSpc>
                <a:spcPct val="250000"/>
              </a:lnSpc>
            </a:pPr>
            <a:r>
              <a:rPr lang="en-US" sz="2000" i="1" dirty="0"/>
              <a:t>Example: A user requests cash, the machine talks to the bank, and cash is given.</a:t>
            </a:r>
          </a:p>
          <a:p>
            <a:pPr algn="just">
              <a:lnSpc>
                <a:spcPct val="250000"/>
              </a:lnSpc>
            </a:pPr>
            <a:r>
              <a:rPr lang="en-US" sz="2000" b="1" u="sng" dirty="0">
                <a:solidFill>
                  <a:srgbClr val="7030A0"/>
                </a:solidFill>
              </a:rPr>
              <a:t>5. Component Diagram: </a:t>
            </a:r>
            <a:r>
              <a:rPr lang="en-US" sz="2000" dirty="0"/>
              <a:t>Displays how parts of a system work together.</a:t>
            </a:r>
          </a:p>
          <a:p>
            <a:pPr algn="just">
              <a:lnSpc>
                <a:spcPct val="250000"/>
              </a:lnSpc>
            </a:pPr>
            <a:r>
              <a:rPr lang="en-US" sz="2000" i="1" dirty="0"/>
              <a:t>Example: The machine, its software, and the bank's database working together to process a transaction.</a:t>
            </a:r>
          </a:p>
          <a:p>
            <a:pPr algn="just">
              <a:lnSpc>
                <a:spcPct val="250000"/>
              </a:lnSpc>
            </a:pPr>
            <a:r>
              <a:rPr lang="en-US" sz="2000" b="1" u="sng" dirty="0">
                <a:solidFill>
                  <a:srgbClr val="7030A0"/>
                </a:solidFill>
              </a:rPr>
              <a:t>6. Activity Diagram: </a:t>
            </a:r>
            <a:r>
              <a:rPr lang="en-US" sz="2000" dirty="0"/>
              <a:t>Shows the steps a user takes.</a:t>
            </a:r>
          </a:p>
          <a:p>
            <a:pPr algn="just">
              <a:lnSpc>
                <a:spcPct val="250000"/>
              </a:lnSpc>
            </a:pPr>
            <a:r>
              <a:rPr lang="en-US" sz="2000" i="1" dirty="0"/>
              <a:t>Example: Steps to withdraw cash, such as inserting the card, entering the PIN, and getting</a:t>
            </a:r>
            <a:endParaRPr lang="en-IN" sz="2000" i="1" dirty="0"/>
          </a:p>
        </p:txBody>
      </p:sp>
    </p:spTree>
    <p:extLst>
      <p:ext uri="{BB962C8B-B14F-4D97-AF65-F5344CB8AC3E}">
        <p14:creationId xmlns:p14="http://schemas.microsoft.com/office/powerpoint/2010/main" val="984716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Sequence Diagram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6F6025-2597-3085-4777-A6868B883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35" y="988106"/>
            <a:ext cx="8677469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567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Component Diagram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A640E0-41BB-0926-F197-4C30796B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08" y="1244568"/>
            <a:ext cx="8285584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43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Activity Diagram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27416E-3634-A0BA-4763-942110617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662473"/>
            <a:ext cx="3981450" cy="613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193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56" y="-58922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Diagrams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687356" y="597159"/>
            <a:ext cx="11504644" cy="611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sz="2000" b="1" u="sng" dirty="0">
                <a:solidFill>
                  <a:srgbClr val="7030A0"/>
                </a:solidFill>
              </a:rPr>
              <a:t>7. State-chart Diagram: </a:t>
            </a:r>
            <a:r>
              <a:rPr lang="en-US" sz="2000" dirty="0"/>
              <a:t>Shows the different states an object can be in.</a:t>
            </a:r>
          </a:p>
          <a:p>
            <a:pPr algn="just">
              <a:lnSpc>
                <a:spcPct val="250000"/>
              </a:lnSpc>
            </a:pPr>
            <a:r>
              <a:rPr lang="en-US" sz="2000" i="1" dirty="0"/>
              <a:t>Example: The ATM machine can be "Idle" when not in use or "Dispensing Cash" when giving money.</a:t>
            </a:r>
          </a:p>
          <a:p>
            <a:pPr algn="just">
              <a:lnSpc>
                <a:spcPct val="250000"/>
              </a:lnSpc>
            </a:pPr>
            <a:r>
              <a:rPr lang="en-US" sz="2000" b="1" u="sng" dirty="0">
                <a:solidFill>
                  <a:srgbClr val="7030A0"/>
                </a:solidFill>
              </a:rPr>
              <a:t>8. Collaboration Diagram: </a:t>
            </a:r>
            <a:r>
              <a:rPr lang="en-US" sz="2000" dirty="0"/>
              <a:t>Focuses on how different parts work together during a transaction.</a:t>
            </a:r>
          </a:p>
          <a:p>
            <a:pPr algn="just">
              <a:lnSpc>
                <a:spcPct val="250000"/>
              </a:lnSpc>
            </a:pPr>
            <a:r>
              <a:rPr lang="en-US" sz="2000" i="1" dirty="0"/>
              <a:t>Example: How the user, machine, and bank work together during a withdrawal.</a:t>
            </a:r>
          </a:p>
          <a:p>
            <a:pPr algn="just">
              <a:lnSpc>
                <a:spcPct val="250000"/>
              </a:lnSpc>
            </a:pPr>
            <a:r>
              <a:rPr lang="en-US" sz="2000" b="1" u="sng" dirty="0">
                <a:solidFill>
                  <a:srgbClr val="7030A0"/>
                </a:solidFill>
              </a:rPr>
              <a:t>9. Deployment Diagram: </a:t>
            </a:r>
            <a:r>
              <a:rPr lang="en-US" sz="2000" dirty="0"/>
              <a:t>Shows where the physical parts are located and connected.</a:t>
            </a:r>
          </a:p>
          <a:p>
            <a:pPr algn="just">
              <a:lnSpc>
                <a:spcPct val="250000"/>
              </a:lnSpc>
            </a:pPr>
            <a:r>
              <a:rPr lang="en-US" sz="2000" i="1" dirty="0"/>
              <a:t>Example: An ATM machine at a local bank connects to a central bank server in another city to process transactions. The diagram shows the ATM and the server as two physical locations that are linked to work together.</a:t>
            </a:r>
            <a:endParaRPr lang="en-IN" sz="2000" i="1" dirty="0"/>
          </a:p>
        </p:txBody>
      </p:sp>
    </p:spTree>
    <p:extLst>
      <p:ext uri="{BB962C8B-B14F-4D97-AF65-F5344CB8AC3E}">
        <p14:creationId xmlns:p14="http://schemas.microsoft.com/office/powerpoint/2010/main" val="939452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 err="1">
                <a:solidFill>
                  <a:srgbClr val="FF0000"/>
                </a:solidFill>
              </a:rPr>
              <a:t>Statechart</a:t>
            </a:r>
            <a:r>
              <a:rPr lang="en-US" sz="4000" b="1" dirty="0">
                <a:solidFill>
                  <a:srgbClr val="FF0000"/>
                </a:solidFill>
              </a:rPr>
              <a:t> Diagram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C57770-9ADB-157D-83BC-298EEF23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9" y="1242817"/>
            <a:ext cx="8575221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89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https://staruml.io/</a:t>
            </a:r>
            <a:r>
              <a:rPr lang="en-US" sz="2400" dirty="0"/>
              <a:t> and download StarUML for Windows/Mac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FB6B-4192-02BA-A70C-6040E38B0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8" r="5676" b="4762"/>
          <a:stretch/>
        </p:blipFill>
        <p:spPr>
          <a:xfrm>
            <a:off x="0" y="1649411"/>
            <a:ext cx="12192000" cy="52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5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Collaboration Diagram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85F762-88FD-7DC0-E94B-6B2EC332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297" y="1762125"/>
            <a:ext cx="7884367" cy="41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409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Deployment Diagram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>
              <a:hlinkClick r:id="rId3"/>
            </a:endParaRP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>
                <a:hlinkClick r:id="" action="ppaction://noaction"/>
              </a:rPr>
              <a:t>     </a:t>
            </a:r>
            <a:endParaRPr lang="en-US" u="sng" dirty="0">
              <a:hlinkClick r:id="rId3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56D94A-A40E-DB4A-578A-ACD003CD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51" y="1600200"/>
            <a:ext cx="7968342" cy="442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811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 panose="020F0502020204030204" pitchFamily="34" charset="0"/>
              </a:rPr>
              <a:t>CASE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UML DIAGRAMS - USECASE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err="1">
                <a:solidFill>
                  <a:srgbClr val="FF0000"/>
                </a:solidFill>
              </a:rPr>
              <a:t>Usecase</a:t>
            </a:r>
            <a:r>
              <a:rPr lang="en-US" sz="4000" b="1" dirty="0">
                <a:solidFill>
                  <a:srgbClr val="FF0000"/>
                </a:solidFill>
              </a:rPr>
              <a:t>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194317"/>
            <a:ext cx="11220060" cy="269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Use Case Diagram is a visual representation of how a system interacts with its external users (actors).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 illustrates the system's functional requirements and how the system behaves from a user perspective.</a:t>
            </a:r>
            <a:endParaRPr lang="en-I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Purpose of a 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269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Identifies actors who interact with the system.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Describes interactions (use cases) between the system and its actors.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Shows system boundaries (what is inside or outside of the system).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Useful for understanding the functionality of a system at a high level.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46797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Key Symbols in a 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15854" y="776783"/>
            <a:ext cx="11548965" cy="411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</a:rPr>
              <a:t>Actor: </a:t>
            </a:r>
            <a:r>
              <a:rPr lang="en-US" sz="2200" dirty="0"/>
              <a:t>Represents anyone or anything that interacts with the system (usually a human user or external system).</a:t>
            </a:r>
          </a:p>
          <a:p>
            <a:pPr algn="just">
              <a:lnSpc>
                <a:spcPct val="200000"/>
              </a:lnSpc>
            </a:pPr>
            <a:r>
              <a:rPr lang="en-US" sz="2200" b="1" u="sng" dirty="0"/>
              <a:t>Symbol: </a:t>
            </a:r>
            <a:r>
              <a:rPr lang="en-US" sz="2200" dirty="0"/>
              <a:t>Stick figure.</a:t>
            </a:r>
          </a:p>
          <a:p>
            <a:pPr algn="just">
              <a:lnSpc>
                <a:spcPct val="200000"/>
              </a:lnSpc>
            </a:pPr>
            <a:endParaRPr lang="en-US" sz="2200" dirty="0"/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Actors can generalize other actors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026" name="Picture 2" descr="Use case diagram png images | PNGEgg">
            <a:extLst>
              <a:ext uri="{FF2B5EF4-FFF2-40B4-BE49-F238E27FC236}">
                <a16:creationId xmlns:a16="http://schemas.microsoft.com/office/drawing/2014/main" id="{CA678B24-99B0-C355-8E2A-30B371A9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560" y="1530220"/>
            <a:ext cx="2584579" cy="20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43FF1-F1BF-3D4B-E925-2F0CD1A7C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268" y="4050394"/>
            <a:ext cx="4885743" cy="28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9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Key Symbols in a 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4563" y="776783"/>
            <a:ext cx="11310256" cy="3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</a:rPr>
              <a:t>Use Case: </a:t>
            </a:r>
            <a:r>
              <a:rPr lang="en-US" sz="2200" dirty="0"/>
              <a:t>Describes a specific action or function that the actor performs with the system (like withdrawing money or checking balance).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Symbol: </a:t>
            </a:r>
            <a:r>
              <a:rPr lang="en-US" sz="2200" dirty="0"/>
              <a:t>An oval with the name of the use case inside.</a:t>
            </a:r>
          </a:p>
          <a:p>
            <a:pPr algn="just">
              <a:lnSpc>
                <a:spcPct val="200000"/>
              </a:lnSpc>
            </a:pPr>
            <a:endParaRPr lang="en-US" sz="2200" dirty="0"/>
          </a:p>
          <a:p>
            <a:pPr algn="just">
              <a:lnSpc>
                <a:spcPct val="200000"/>
              </a:lnSpc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034ED-8536-F982-8B9F-A595DC7B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53" y="3247219"/>
            <a:ext cx="3781912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90AB5C-EE61-2D06-A905-0C18BCD7E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348" y="3037669"/>
            <a:ext cx="5695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48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Key Symbols in a 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40568" y="888750"/>
            <a:ext cx="5142818" cy="42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</a:rPr>
              <a:t>System Boundary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200" dirty="0"/>
              <a:t>Defines the boundary of the system and separates what is inside the system (functions) from the outside (actors).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u="sng" dirty="0"/>
              <a:t>Symbol: </a:t>
            </a:r>
            <a:r>
              <a:rPr lang="en-US" sz="2200" dirty="0"/>
              <a:t>A rectangle enclosing the use cases.</a:t>
            </a:r>
          </a:p>
          <a:p>
            <a:pPr algn="just">
              <a:lnSpc>
                <a:spcPct val="20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98915-E4C7-C71B-29BE-A56894BE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386" y="2039009"/>
            <a:ext cx="65436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7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Key Symbols in a 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40567" y="888750"/>
            <a:ext cx="11206065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</a:rPr>
              <a:t>Associations (Lines): </a:t>
            </a:r>
            <a:r>
              <a:rPr lang="en-US" sz="2200" dirty="0"/>
              <a:t>Represents a relationship between an actor and a use case. It shows that the actor interacts with the use case.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Symbol: </a:t>
            </a:r>
            <a:r>
              <a:rPr lang="en-US" sz="2200" dirty="0"/>
              <a:t>A simple line.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B49DE-AA2C-4D5C-2DE3-205AB5B7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840" y="2159920"/>
            <a:ext cx="5262466" cy="2183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D8C7B6-96EC-861C-88E3-780F18223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73" y="4416196"/>
            <a:ext cx="7895351" cy="23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6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Key Symbols in a 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40567" y="888750"/>
            <a:ext cx="11206065" cy="274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</a:rPr>
              <a:t>Include: </a:t>
            </a:r>
            <a:r>
              <a:rPr lang="en-US" sz="2200" dirty="0"/>
              <a:t>Denotes that one use case must always use another use case to complete its task.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Symbol: </a:t>
            </a:r>
            <a:r>
              <a:rPr lang="en-US" sz="2200" dirty="0"/>
              <a:t>A dashed arrow labeled &lt;&lt;include&gt;&gt;.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Example: </a:t>
            </a:r>
            <a:r>
              <a:rPr lang="en-US" sz="2400" dirty="0"/>
              <a:t>Card identification is always required before withdrawing cash.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6345F-7BE2-D697-3482-99CCF656D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673" y="3793866"/>
            <a:ext cx="7763069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E322B-35BA-2D01-809B-05EF9F3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" t="9660" r="18954"/>
          <a:stretch/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Key Symbols in a 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40567" y="888750"/>
            <a:ext cx="11206065" cy="201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</a:rPr>
              <a:t>Extend: </a:t>
            </a:r>
            <a:r>
              <a:rPr lang="en-US" sz="2200" dirty="0"/>
              <a:t>Indicates that one use case can add extra features to another use case, but only if needed or under certain conditions.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Symbol: </a:t>
            </a:r>
            <a:r>
              <a:rPr lang="en-US" sz="2200" dirty="0"/>
              <a:t>A dashed arrow labeled &lt;&lt;extend&gt;&gt;.</a:t>
            </a:r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8D81D6EE-2CBB-BE05-FD1F-C24131140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54" y="3028401"/>
            <a:ext cx="7540690" cy="36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88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4" y="414597"/>
            <a:ext cx="10972800" cy="111562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Steps to Draw a Use Case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31237" y="1429926"/>
            <a:ext cx="11206065" cy="269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chemeClr val="accent6">
                    <a:lumMod val="50000"/>
                  </a:schemeClr>
                </a:solidFill>
              </a:rPr>
              <a:t>Identify Actors: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</a:rPr>
              <a:t>Customer: </a:t>
            </a:r>
            <a:r>
              <a:rPr lang="en-US" sz="2200" dirty="0"/>
              <a:t>A person who uses the ATM machine to perform tasks like withdrawing money, checking balance, etc.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</a:rPr>
              <a:t>Bank: </a:t>
            </a:r>
            <a:r>
              <a:rPr lang="en-US" sz="2200" dirty="0"/>
              <a:t>Represents the banking system that processes the customer’s requests.</a:t>
            </a:r>
          </a:p>
        </p:txBody>
      </p:sp>
    </p:spTree>
    <p:extLst>
      <p:ext uri="{BB962C8B-B14F-4D97-AF65-F5344CB8AC3E}">
        <p14:creationId xmlns:p14="http://schemas.microsoft.com/office/powerpoint/2010/main" val="184644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4" y="414597"/>
            <a:ext cx="10972800" cy="111562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Steps to Draw a Use Case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31237" y="1429926"/>
            <a:ext cx="11206065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chemeClr val="accent6">
                    <a:lumMod val="50000"/>
                  </a:schemeClr>
                </a:solidFill>
              </a:rPr>
              <a:t>Identify Use Cases: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Withdraw Cash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Check Balance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Deposit Cash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Transfer Funds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Change PIN</a:t>
            </a:r>
          </a:p>
        </p:txBody>
      </p:sp>
    </p:spTree>
    <p:extLst>
      <p:ext uri="{BB962C8B-B14F-4D97-AF65-F5344CB8AC3E}">
        <p14:creationId xmlns:p14="http://schemas.microsoft.com/office/powerpoint/2010/main" val="813106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4" y="414597"/>
            <a:ext cx="10972800" cy="111562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Steps to Draw a Use Case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31237" y="1429926"/>
            <a:ext cx="11206065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chemeClr val="accent6">
                    <a:lumMod val="50000"/>
                  </a:schemeClr>
                </a:solidFill>
              </a:rPr>
              <a:t>Draw the Diagram: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Start by drawing the system boundary (a rectangle) labeled "ATM System.“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Inside the rectangle, draw ovals representing each use case (Withdraw Cash, Check Balance, etc.).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Place the actors (Customer, Bank) outside the system boundary.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Connect the actors to the relevant use cases using straight lines (associations).</a:t>
            </a:r>
          </a:p>
        </p:txBody>
      </p:sp>
    </p:spTree>
    <p:extLst>
      <p:ext uri="{BB962C8B-B14F-4D97-AF65-F5344CB8AC3E}">
        <p14:creationId xmlns:p14="http://schemas.microsoft.com/office/powerpoint/2010/main" val="349111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4" y="414597"/>
            <a:ext cx="10972800" cy="111562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Steps to Draw a Use Case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31237" y="1429926"/>
            <a:ext cx="11206065" cy="472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chemeClr val="accent6">
                    <a:lumMod val="50000"/>
                  </a:schemeClr>
                </a:solidFill>
              </a:rPr>
              <a:t>Use of Include and Extend: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Include: </a:t>
            </a:r>
            <a:r>
              <a:rPr lang="en-US" sz="2200" dirty="0"/>
              <a:t>The "Withdraw Cash" use case might always include "Authenticate User" (since the user must always authenticate before withdrawing money). This means an &lt;&lt;include&gt;&gt; relationship between these use cases.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Extend: </a:t>
            </a:r>
            <a:r>
              <a:rPr lang="en-US" sz="2200" dirty="0"/>
              <a:t>The "Check Balance" use case might extend "Withdraw Cash" because, optionally, the user might want to check the balance after withdrawing. This creates an &lt;&lt;extend&gt;&gt; relationship between these use cases.</a:t>
            </a:r>
          </a:p>
        </p:txBody>
      </p:sp>
    </p:spTree>
    <p:extLst>
      <p:ext uri="{BB962C8B-B14F-4D97-AF65-F5344CB8AC3E}">
        <p14:creationId xmlns:p14="http://schemas.microsoft.com/office/powerpoint/2010/main" val="1178037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3" y="39348"/>
            <a:ext cx="10972800" cy="55781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Use Case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0F807-4300-9286-3D63-0F3791DD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63" y="895740"/>
            <a:ext cx="9787813" cy="56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181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 panose="020F0502020204030204" pitchFamily="34" charset="0"/>
              </a:rPr>
              <a:t>CASE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UML DIAGRAMS - CLASS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194317"/>
            <a:ext cx="11220060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class diagram represents the structure of a system by showing its classes, their attributes, operations, and the relationships among objects.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FE883-2189-FA5A-30D6-7337458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14" y="2871677"/>
            <a:ext cx="6123992" cy="3827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Purpose of a 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class diagram shows how parts of a system are connected.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 helps to understand how different things (called classes) work together.</a:t>
            </a:r>
          </a:p>
          <a:p>
            <a:pPr algn="just">
              <a:lnSpc>
                <a:spcPct val="200000"/>
              </a:lnSpc>
            </a:pPr>
            <a:r>
              <a:rPr lang="en-US" sz="2200" dirty="0"/>
              <a:t>Each class has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Attributes (details like color or size) and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Methods (actions it can do, like drive or stop).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lines between classes show how they relate to each other.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05557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3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What is a Class?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class is like a blueprint for an object (example: Car, Person, Dog).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 has two main parts: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Attributes: </a:t>
            </a:r>
            <a:r>
              <a:rPr lang="en-US" sz="2200" dirty="0"/>
              <a:t>Details or characteristics (example: color, name, age).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Methods: </a:t>
            </a:r>
            <a:r>
              <a:rPr lang="en-US" sz="2200" dirty="0"/>
              <a:t>Things the class can do (example: drive, walk, bark).</a:t>
            </a:r>
            <a:endParaRPr lang="en-IN" sz="2200" dirty="0"/>
          </a:p>
        </p:txBody>
      </p:sp>
      <p:pic>
        <p:nvPicPr>
          <p:cNvPr id="2050" name="Picture 2" descr="Class Diagram Explained | EdrawMax Online">
            <a:extLst>
              <a:ext uri="{FF2B5EF4-FFF2-40B4-BE49-F238E27FC236}">
                <a16:creationId xmlns:a16="http://schemas.microsoft.com/office/drawing/2014/main" id="{973F27AF-BB0F-77C7-7EFF-ED39D8A3F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" b="57902"/>
          <a:stretch/>
        </p:blipFill>
        <p:spPr bwMode="auto">
          <a:xfrm>
            <a:off x="3358729" y="4642367"/>
            <a:ext cx="3533775" cy="20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58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B945C-D25A-55F5-82B7-43967BB09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9"/>
          <a:stretch/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4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3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Attributes: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Attributes are the details about a class.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Example: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 a Car: color, model, speed.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 a Student: name, age, grade.</a:t>
            </a:r>
            <a:endParaRPr lang="en-IN" sz="2200" dirty="0"/>
          </a:p>
        </p:txBody>
      </p:sp>
      <p:pic>
        <p:nvPicPr>
          <p:cNvPr id="4" name="Picture 2" descr="Class Diagram Explained | EdrawMax Online">
            <a:extLst>
              <a:ext uri="{FF2B5EF4-FFF2-40B4-BE49-F238E27FC236}">
                <a16:creationId xmlns:a16="http://schemas.microsoft.com/office/drawing/2014/main" id="{93A186AC-4B05-140F-60CE-D1BB2B5E5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" b="57902"/>
          <a:stretch/>
        </p:blipFill>
        <p:spPr bwMode="auto">
          <a:xfrm>
            <a:off x="6727080" y="2388637"/>
            <a:ext cx="3533775" cy="20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8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3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Methods: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Methods are actions the class can do.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Example: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 a Car: drive(), stop().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 a Student: study(), enroll().</a:t>
            </a:r>
            <a:endParaRPr lang="en-IN" sz="2200" dirty="0"/>
          </a:p>
        </p:txBody>
      </p:sp>
      <p:pic>
        <p:nvPicPr>
          <p:cNvPr id="4" name="Picture 2" descr="Class Diagram Explained | EdrawMax Online">
            <a:extLst>
              <a:ext uri="{FF2B5EF4-FFF2-40B4-BE49-F238E27FC236}">
                <a16:creationId xmlns:a16="http://schemas.microsoft.com/office/drawing/2014/main" id="{D7B5C280-DCD6-03B6-3090-93CD34C38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" b="57902"/>
          <a:stretch/>
        </p:blipFill>
        <p:spPr bwMode="auto">
          <a:xfrm>
            <a:off x="6494787" y="2636908"/>
            <a:ext cx="3533775" cy="20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44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Classes can be connected to each other: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Association: 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Shows how classes work together (example: Teacher and Student).</a:t>
            </a:r>
          </a:p>
          <a:p>
            <a:pPr lvl="1" algn="just">
              <a:lnSpc>
                <a:spcPct val="200000"/>
              </a:lnSpc>
            </a:pPr>
            <a:endParaRPr lang="en-US" sz="22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Inheritance/Generalization: 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One class can inherit details from another (example: Dog inherits from Animal).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3DD00-BD07-058A-8B60-04CCB0BFB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79" y="5451604"/>
            <a:ext cx="4413379" cy="809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87D0A-62B5-6062-4784-60B4F48DC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17" y="3294529"/>
            <a:ext cx="3956179" cy="9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4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3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Inheritance: 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Inheritance allows a class to use the properties of another class.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Example: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Animal class (with legs and eyes).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Dog class (inherits from Animal but adds barking).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3DD00-BD07-058A-8B60-04CCB0BFB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518" y="5046985"/>
            <a:ext cx="4413379" cy="8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472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Relationships that can be used are: 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Association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Aggregation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Composition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Inheritance (Generalization)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Dependency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Realization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32820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4" y="414597"/>
            <a:ext cx="10972800" cy="111562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Steps to Draw a Use Case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31237" y="1429926"/>
            <a:ext cx="11206065" cy="472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chemeClr val="accent6">
                    <a:lumMod val="50000"/>
                  </a:schemeClr>
                </a:solidFill>
              </a:rPr>
              <a:t>Identify the Main Classes: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Think about the main parts of the ATM system. These will be your classes.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Example classes: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ATM (the machine itself)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Customer (the person using the ATM)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Bank Account (the account connected to the ATM)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Withdrawal (action performed by the customer)</a:t>
            </a:r>
          </a:p>
        </p:txBody>
      </p:sp>
    </p:spTree>
    <p:extLst>
      <p:ext uri="{BB962C8B-B14F-4D97-AF65-F5344CB8AC3E}">
        <p14:creationId xmlns:p14="http://schemas.microsoft.com/office/powerpoint/2010/main" val="3511934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4" y="414597"/>
            <a:ext cx="10972800" cy="111562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Steps to Draw a Use Case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31237" y="1429926"/>
            <a:ext cx="11206065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chemeClr val="accent6">
                    <a:lumMod val="50000"/>
                  </a:schemeClr>
                </a:solidFill>
              </a:rPr>
              <a:t>Define Attributes for Each Class: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List the details or properties each class should have.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Example: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ATM: location, ATM_ID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Customer: name, </a:t>
            </a:r>
            <a:r>
              <a:rPr lang="en-US" sz="2200" dirty="0" err="1"/>
              <a:t>customerID</a:t>
            </a:r>
            <a:endParaRPr lang="en-US" sz="22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/>
              <a:t>BankAccount</a:t>
            </a:r>
            <a:r>
              <a:rPr lang="en-US" sz="2200" dirty="0"/>
              <a:t>: </a:t>
            </a:r>
            <a:r>
              <a:rPr lang="en-US" sz="2200" dirty="0" err="1"/>
              <a:t>accountNumber</a:t>
            </a:r>
            <a:r>
              <a:rPr lang="en-US" sz="2200" dirty="0"/>
              <a:t>, balance</a:t>
            </a:r>
          </a:p>
        </p:txBody>
      </p:sp>
    </p:spTree>
    <p:extLst>
      <p:ext uri="{BB962C8B-B14F-4D97-AF65-F5344CB8AC3E}">
        <p14:creationId xmlns:p14="http://schemas.microsoft.com/office/powerpoint/2010/main" val="33662284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4" y="414597"/>
            <a:ext cx="10972800" cy="111562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Steps to Draw a Use Case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31237" y="1429926"/>
            <a:ext cx="11206065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chemeClr val="accent6">
                    <a:lumMod val="50000"/>
                  </a:schemeClr>
                </a:solidFill>
              </a:rPr>
              <a:t>Define Methods for Each Class: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Identify what each class can do.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Example: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ATM: </a:t>
            </a:r>
            <a:r>
              <a:rPr lang="en-US" sz="2200" dirty="0" err="1"/>
              <a:t>authenticateUser</a:t>
            </a:r>
            <a:r>
              <a:rPr lang="en-US" sz="2200" dirty="0"/>
              <a:t>(), </a:t>
            </a:r>
            <a:r>
              <a:rPr lang="en-US" sz="2200" dirty="0" err="1"/>
              <a:t>dispenseCash</a:t>
            </a:r>
            <a:r>
              <a:rPr lang="en-US" sz="2200" dirty="0"/>
              <a:t>()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Customer: </a:t>
            </a:r>
            <a:r>
              <a:rPr lang="en-US" sz="2200" dirty="0" err="1"/>
              <a:t>insertCard</a:t>
            </a:r>
            <a:r>
              <a:rPr lang="en-US" sz="2200" dirty="0"/>
              <a:t>(), </a:t>
            </a:r>
            <a:r>
              <a:rPr lang="en-US" sz="2200" dirty="0" err="1"/>
              <a:t>enterPIN</a:t>
            </a:r>
            <a:r>
              <a:rPr lang="en-US" sz="2200" dirty="0"/>
              <a:t>()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/>
              <a:t>BankAccount</a:t>
            </a:r>
            <a:r>
              <a:rPr lang="en-US" sz="2200" dirty="0"/>
              <a:t>: </a:t>
            </a:r>
            <a:r>
              <a:rPr lang="en-US" sz="2200" dirty="0" err="1"/>
              <a:t>checkBalance</a:t>
            </a:r>
            <a:r>
              <a:rPr lang="en-US" sz="2200" dirty="0"/>
              <a:t>(), </a:t>
            </a:r>
            <a:r>
              <a:rPr lang="en-US" sz="2200" dirty="0" err="1"/>
              <a:t>withdrawMoney</a:t>
            </a:r>
            <a:r>
              <a:rPr lang="en-US" sz="2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78382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3" y="39348"/>
            <a:ext cx="10972800" cy="55781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Class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8A254-33C4-492F-B0EC-0AFBE6C8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66" y="709126"/>
            <a:ext cx="9974424" cy="6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87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 panose="020F0502020204030204" pitchFamily="34" charset="0"/>
              </a:rPr>
              <a:t>CASE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UML DIAGRAMS -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SEQUENCE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GITBASH?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568389" y="776783"/>
            <a:ext cx="11220060" cy="608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 Bash is an application that lets you use Git commands on your computer.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Git: </a:t>
            </a:r>
            <a:r>
              <a:rPr lang="en-US" sz="2200" dirty="0"/>
              <a:t>A tool for tracking changes in files, mainly used for managing code in software projects.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Bash: </a:t>
            </a:r>
            <a:r>
              <a:rPr lang="en-US" sz="2200" dirty="0"/>
              <a:t>A command-line tool that allows you to type in commands to perform various tasks on your computer.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Purpose: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 Bash combines Git and Bash, so you can easily manage your code and use commands to work with files and projects. It’s like a smart helper for keeping track of changes and collaborating with others on coding projects.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4879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194317"/>
            <a:ext cx="11220060" cy="201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sequence diagram shows how objects communicate with each other.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 describes the order of messages between objects.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Useful for understanding the flow of interactions in a system.</a:t>
            </a:r>
            <a:endParaRPr lang="en-I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Components of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342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Actors: </a:t>
            </a:r>
            <a:r>
              <a:rPr lang="en-US" sz="2200" dirty="0"/>
              <a:t>People or external systems interacting with your system.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Objects: </a:t>
            </a:r>
            <a:r>
              <a:rPr lang="en-US" sz="2200" dirty="0"/>
              <a:t>Parts of the system that perform actions.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AA6AE-16E7-7719-6E11-EA9E86CA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910" y="1309755"/>
            <a:ext cx="884659" cy="1920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4479E-2359-71E6-4361-33B1EA2B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20" y="4165923"/>
            <a:ext cx="1472487" cy="192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Components of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9795490" cy="269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Lifelines: </a:t>
            </a:r>
            <a:r>
              <a:rPr lang="en-US" sz="2200" dirty="0"/>
              <a:t>A dotted line under each object showing its existence over time, with an activation box (show when an object is actively performing a task).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Messages: </a:t>
            </a:r>
            <a:r>
              <a:rPr lang="en-US" sz="2200" dirty="0"/>
              <a:t>Arrows between objects showing how they communicate.</a:t>
            </a:r>
            <a:endParaRPr lang="en-IN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26668-647A-949C-BE7B-75B59AA0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352" y="1454953"/>
            <a:ext cx="1306382" cy="2319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FF573-E16F-42C7-A1C7-83FB641AC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737" y="4263839"/>
            <a:ext cx="3853543" cy="11372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B4E6C9-1BAA-BDB9-E413-545EEE62B957}"/>
              </a:ext>
            </a:extLst>
          </p:cNvPr>
          <p:cNvSpPr/>
          <p:nvPr/>
        </p:nvSpPr>
        <p:spPr>
          <a:xfrm>
            <a:off x="10814180" y="2444620"/>
            <a:ext cx="130628" cy="3732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76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3" y="39348"/>
            <a:ext cx="10972800" cy="55781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Sequence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EBA7C-79FD-A58B-35AF-F4FF61917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514" y="597160"/>
            <a:ext cx="10384971" cy="62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101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89252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 panose="020F0502020204030204" pitchFamily="34" charset="0"/>
              </a:rPr>
              <a:t>CASE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UML DIAGRAMS - COMPONENT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Component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194317"/>
            <a:ext cx="11220060" cy="269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Component Diagram shows how a system is organized into separate, smaller parts called components.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 highlights the structure of the system and the connections between these parts.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It’s useful for understanding how different parts of the system work together.</a:t>
            </a:r>
            <a:endParaRPr lang="en-I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are Components?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194317"/>
            <a:ext cx="11220060" cy="3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Components are the individual building blocks of a system.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Each component is like a self-contained unit that performs specific tasks or functions.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Components interact with each other through interfaces (defined connection points).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i="1" u="sng" dirty="0"/>
              <a:t>Example: </a:t>
            </a:r>
            <a:r>
              <a:rPr lang="en-US" sz="2200" i="1" dirty="0"/>
              <a:t>In a car, the engine, brakes, and transmission are all components that work together to make the car function.</a:t>
            </a:r>
            <a:endParaRPr lang="en-IN" sz="2200" i="1" dirty="0"/>
          </a:p>
        </p:txBody>
      </p:sp>
    </p:spTree>
    <p:extLst>
      <p:ext uri="{BB962C8B-B14F-4D97-AF65-F5344CB8AC3E}">
        <p14:creationId xmlns:p14="http://schemas.microsoft.com/office/powerpoint/2010/main" val="279097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Characteristics of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194317"/>
            <a:ext cx="11220060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Reusable: </a:t>
            </a:r>
            <a:r>
              <a:rPr lang="en-US" sz="2200" dirty="0"/>
              <a:t>Components can often be used in different parts of a system or even in other systems.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Replaceable: </a:t>
            </a:r>
            <a:r>
              <a:rPr lang="en-US" sz="2200" dirty="0"/>
              <a:t>If one component fails or needs to be upgraded, it can be replaced without affecting the rest of the system.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u="sng" dirty="0"/>
              <a:t>Modular: </a:t>
            </a:r>
            <a:r>
              <a:rPr lang="en-US" sz="2200" dirty="0"/>
              <a:t>Components are designed to work independently, which makes systems easier to maintain and scale.</a:t>
            </a:r>
            <a:endParaRPr lang="en-IN" sz="2200" i="1" dirty="0"/>
          </a:p>
        </p:txBody>
      </p:sp>
    </p:spTree>
    <p:extLst>
      <p:ext uri="{BB962C8B-B14F-4D97-AF65-F5344CB8AC3E}">
        <p14:creationId xmlns:p14="http://schemas.microsoft.com/office/powerpoint/2010/main" val="321746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Symbols of Component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269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Component: </a:t>
            </a:r>
            <a:r>
              <a:rPr lang="en-US" sz="2200" dirty="0"/>
              <a:t>It represents a piece of software or a part of a system, like a login system or database.</a:t>
            </a:r>
            <a:endParaRPr lang="en-US" sz="2200" b="1" u="sng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Symbol: A rectangle with two smaller rectangles (like a tab) sticking out on the left side.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074" name="Picture 2" descr="UML Component symbol: Do the two blocks on the left represent something  specific? - Stack Overflow">
            <a:extLst>
              <a:ext uri="{FF2B5EF4-FFF2-40B4-BE49-F238E27FC236}">
                <a16:creationId xmlns:a16="http://schemas.microsoft.com/office/drawing/2014/main" id="{3040F62C-0452-91D8-7F76-B4B832D9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882" y="3643603"/>
            <a:ext cx="3181738" cy="213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822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Symbols of Component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269584"/>
            <a:ext cx="11220060" cy="201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Interface:  </a:t>
            </a:r>
            <a:r>
              <a:rPr lang="en-US" sz="2200" dirty="0"/>
              <a:t>This shows how a component can interact with other parts, like a button to talk to another system.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Symbol: A small circle (called a "lollipop") connected to a component.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7771D-F57D-7215-603C-4CFD28BB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10" y="3774369"/>
            <a:ext cx="3200400" cy="126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git bash in Google and Click on the official link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0CDC2-DB41-AC07-D391-31199ABBA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18" r="5944" b="15102"/>
          <a:stretch/>
        </p:blipFill>
        <p:spPr>
          <a:xfrm>
            <a:off x="0" y="1985315"/>
            <a:ext cx="12224655" cy="48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Symbols of Component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065500"/>
            <a:ext cx="11220060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Provided Interface: </a:t>
            </a:r>
            <a:r>
              <a:rPr lang="en-US" sz="2200" dirty="0"/>
              <a:t>This means the component is providing a way for others to use its functionality.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Symbol: A lollipop (circle) connected to a component.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Required Interface: </a:t>
            </a:r>
            <a:r>
              <a:rPr lang="en-US" sz="2200" dirty="0"/>
              <a:t>This means the component needs something from another part of the system to work.</a:t>
            </a:r>
            <a:endParaRPr lang="en-US" sz="2200" b="1" u="sng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Symbol: A half-circle (called a socket) connected to a component.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DF68B-5802-9725-529F-AE89AE39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853" y="5115391"/>
            <a:ext cx="4394718" cy="161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25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Symbols of Component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065500"/>
            <a:ext cx="11220060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Dependency: </a:t>
            </a:r>
            <a:r>
              <a:rPr lang="en-US" sz="2200" dirty="0"/>
              <a:t>It shows that one component depends on another to function properly.</a:t>
            </a:r>
            <a:endParaRPr lang="en-US" sz="2200" b="1" u="sng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Symbol: A dashed arrow.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algn="just">
              <a:lnSpc>
                <a:spcPct val="200000"/>
              </a:lnSpc>
            </a:pPr>
            <a:endParaRPr lang="en-US" sz="22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Connector: </a:t>
            </a:r>
            <a:r>
              <a:rPr lang="en-US" sz="2200" dirty="0"/>
              <a:t>It shows a connection or communication between two components.</a:t>
            </a:r>
            <a:endParaRPr lang="en-US" sz="2200" b="1" u="sng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Symbol: A solid line with an arrow.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BC601-5230-EB0B-7CFE-F534257C3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94" y="1805279"/>
            <a:ext cx="2186473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FA012-AC27-1B3B-4358-1136225F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620" y="4566537"/>
            <a:ext cx="2186474" cy="19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02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43449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Key Components of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856733"/>
            <a:ext cx="11316477" cy="540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ATM Machine (Main Component):</a:t>
            </a:r>
            <a:r>
              <a:rPr lang="en-US" sz="2200" dirty="0"/>
              <a:t>This is the physical machine you see and interact with. It includes parts like the screen, buttons, card reader, and cash dispenser.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User Interface (Sub-Component of ATM Machine):</a:t>
            </a:r>
            <a:r>
              <a:rPr lang="en-US" sz="2200" dirty="0"/>
              <a:t>This is the screen where you see options like "Withdraw" or "Check Balance" and interact with the machine.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Card Reader (Sub-Component of ATM Machine):</a:t>
            </a:r>
            <a:r>
              <a:rPr lang="en-US" sz="2200" dirty="0"/>
              <a:t>This is the slot where you insert your card. It reads the card's information, like your account details.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Cash Dispenser (Sub-Component of ATM Machine):</a:t>
            </a:r>
            <a:r>
              <a:rPr lang="en-US" sz="2200" dirty="0"/>
              <a:t>This is the part that gives you money after a successful withdrawal.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02610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41" y="550505"/>
            <a:ext cx="10972800" cy="43449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Key Components of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30764" y="1404054"/>
            <a:ext cx="11316477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Bank Database (Main Component):</a:t>
            </a:r>
            <a:r>
              <a:rPr lang="en-US" sz="2200" dirty="0"/>
              <a:t>This is the server that holds all your account information, like your balance and transaction history. It confirms whether you have enough money for a withdrawal.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7030A0"/>
                </a:solidFill>
              </a:rPr>
              <a:t>Network (Main Component):</a:t>
            </a:r>
            <a:r>
              <a:rPr lang="en-US" sz="2200" dirty="0"/>
              <a:t>This is like the communication line between the ATM machine and the bank database. It sends your withdrawal request from the ATM to the bank’s system and receives confirmation back.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5890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3" y="39348"/>
            <a:ext cx="10972800" cy="55781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Component Diagram for an ATM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1D7E0-94E7-3A66-A0B6-13026F1E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6" y="1327355"/>
            <a:ext cx="10589342" cy="42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58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 panose="020F0502020204030204" pitchFamily="34" charset="0"/>
              </a:rPr>
              <a:t>CASE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INSTALLATION OF ECLIPSE, MAVEN, JDK, TOMCAT,CONFIGURING TOMCAT TO ECLIPSE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9549-8C77-2EF1-87B5-5F7852C8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2160758"/>
            <a:ext cx="12068175" cy="3267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451DD7-392C-829E-B2FA-4F9C808240E3}"/>
              </a:ext>
            </a:extLst>
          </p:cNvPr>
          <p:cNvSpPr txBox="1"/>
          <p:nvPr/>
        </p:nvSpPr>
        <p:spPr>
          <a:xfrm>
            <a:off x="1492606" y="121298"/>
            <a:ext cx="9330612" cy="18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Install JDK 11 / 17 / 21 versions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Set the class path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Check for the version</a:t>
            </a:r>
            <a:endParaRPr lang="en-I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899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/>
              <a:t>Maven installation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326571" y="836714"/>
            <a:ext cx="11476653" cy="1440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rgbClr val="FF0000"/>
                </a:solidFill>
              </a:rPr>
              <a:t>Step 1: </a:t>
            </a:r>
            <a:r>
              <a:rPr lang="en-US" dirty="0"/>
              <a:t>Check whether maven is present in your system or not</a:t>
            </a:r>
            <a:endParaRPr dirty="0"/>
          </a:p>
          <a:p>
            <a:pPr marL="0" indent="0">
              <a:spcBef>
                <a:spcPts val="496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>
                <a:solidFill>
                  <a:schemeClr val="tx1"/>
                </a:solidFill>
              </a:rPr>
              <a:t>G</a:t>
            </a:r>
            <a:r>
              <a:rPr lang="en-US" dirty="0"/>
              <a:t>o to Google type download maven and click on download Apache maven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36D32-B5BE-E412-40AF-E0F7FEACC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05" b="4005"/>
          <a:stretch/>
        </p:blipFill>
        <p:spPr>
          <a:xfrm>
            <a:off x="0" y="2276872"/>
            <a:ext cx="12192000" cy="458112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/>
              <a:t>Maven installation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326571" y="836714"/>
            <a:ext cx="11476653" cy="1440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rgbClr val="FF0000"/>
                </a:solidFill>
              </a:rPr>
              <a:t>Step 3: </a:t>
            </a:r>
            <a:r>
              <a:rPr lang="en-US" dirty="0"/>
              <a:t>Open the Maven Official Webpage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F7DD4-C6A1-362C-1AD6-9FEA2C84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70" b="5170"/>
          <a:stretch/>
        </p:blipFill>
        <p:spPr>
          <a:xfrm>
            <a:off x="0" y="1558212"/>
            <a:ext cx="12192000" cy="52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764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/>
              <a:t>Maven installation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326571" y="836714"/>
            <a:ext cx="11476653" cy="1440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496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rgbClr val="FF0000"/>
                </a:solidFill>
              </a:rPr>
              <a:t>Step 4: </a:t>
            </a:r>
            <a:r>
              <a:rPr lang="en-US" dirty="0">
                <a:solidFill>
                  <a:schemeClr val="tx1"/>
                </a:solidFill>
              </a:rPr>
              <a:t>Scroll down to go to downloading links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E3CD6-E65B-6046-D508-45C90742CB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8" b="4005"/>
          <a:stretch/>
        </p:blipFill>
        <p:spPr>
          <a:xfrm>
            <a:off x="0" y="1464906"/>
            <a:ext cx="12192000" cy="53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019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16326</Words>
  <Application>Microsoft Office PowerPoint</Application>
  <PresentationFormat>Widescreen</PresentationFormat>
  <Paragraphs>2667</Paragraphs>
  <Slides>428</Slides>
  <Notes>128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428</vt:i4>
      </vt:variant>
    </vt:vector>
  </HeadingPairs>
  <TitlesOfParts>
    <vt:vector size="442" baseType="lpstr">
      <vt:lpstr>Arial</vt:lpstr>
      <vt:lpstr>Arial Black</vt:lpstr>
      <vt:lpstr>Arial MT</vt:lpstr>
      <vt:lpstr>Calibri</vt:lpstr>
      <vt:lpstr>Calibri Light</vt:lpstr>
      <vt:lpstr>Cambria</vt:lpstr>
      <vt:lpstr>Consolas</vt:lpstr>
      <vt:lpstr>Courier New</vt:lpstr>
      <vt:lpstr>Source Sans Pro</vt:lpstr>
      <vt:lpstr>Symbol</vt:lpstr>
      <vt:lpstr>Times New Roman</vt:lpstr>
      <vt:lpstr>Wingdings</vt:lpstr>
      <vt:lpstr>1_Office Theme</vt:lpstr>
      <vt:lpstr>2_Office Theme</vt:lpstr>
      <vt:lpstr>(21CC505PC)  SOFTWARE ENGINEERING</vt:lpstr>
      <vt:lpstr>SYLLABUS</vt:lpstr>
      <vt:lpstr>What is the use of STARUML?</vt:lpstr>
      <vt:lpstr>How to install STARUML</vt:lpstr>
      <vt:lpstr>How to install STARUML</vt:lpstr>
      <vt:lpstr>How to install STARUML</vt:lpstr>
      <vt:lpstr>How to install STARUML</vt:lpstr>
      <vt:lpstr>What is the use of GITBASH?</vt:lpstr>
      <vt:lpstr>How to install Git</vt:lpstr>
      <vt:lpstr>How to install GitBash</vt:lpstr>
      <vt:lpstr>How to install Git</vt:lpstr>
      <vt:lpstr>How to install Git</vt:lpstr>
      <vt:lpstr>What is the use of GitHub?</vt:lpstr>
      <vt:lpstr>How to create an account in GitHub?</vt:lpstr>
      <vt:lpstr>How to create an account in GitHub?</vt:lpstr>
      <vt:lpstr>How to create an account in GitHub?</vt:lpstr>
      <vt:lpstr>How to create an account in GitHub?</vt:lpstr>
      <vt:lpstr>(21CC505PC)  SOFTWARE ENGINEERING</vt:lpstr>
      <vt:lpstr>SYLLABUS</vt:lpstr>
      <vt:lpstr>SYLLABUS</vt:lpstr>
      <vt:lpstr>What is an SRS Document?</vt:lpstr>
      <vt:lpstr>Why is an SRS Document Needed?</vt:lpstr>
      <vt:lpstr>IEEE - SRS</vt:lpstr>
      <vt:lpstr>IEEE - SRS</vt:lpstr>
      <vt:lpstr>(21CC505PC)  SOFTWARE ENGINEERING LAB</vt:lpstr>
      <vt:lpstr>SYLLABUS</vt:lpstr>
      <vt:lpstr>What is UML?</vt:lpstr>
      <vt:lpstr>Case Tools</vt:lpstr>
      <vt:lpstr>Conceptual Model of UML</vt:lpstr>
      <vt:lpstr>Conceptual Model of UML</vt:lpstr>
      <vt:lpstr>Things in UML</vt:lpstr>
      <vt:lpstr>Structural Things (Static parts of the system)</vt:lpstr>
      <vt:lpstr>Behavioral Things (How the system acts)</vt:lpstr>
      <vt:lpstr>Grouping Things</vt:lpstr>
      <vt:lpstr>Annotational Things</vt:lpstr>
      <vt:lpstr>Relationships in UML</vt:lpstr>
      <vt:lpstr>Relationships in UML</vt:lpstr>
      <vt:lpstr>Relationships in UML</vt:lpstr>
      <vt:lpstr>Diagrams in UML</vt:lpstr>
      <vt:lpstr>Diagrams in UML</vt:lpstr>
      <vt:lpstr>Class Diagram in UML</vt:lpstr>
      <vt:lpstr>Object Diagram in UML</vt:lpstr>
      <vt:lpstr>Usecase Diagram in UML</vt:lpstr>
      <vt:lpstr>Diagrams in UML</vt:lpstr>
      <vt:lpstr>Sequence Diagram in UML</vt:lpstr>
      <vt:lpstr>Component Diagram in UML</vt:lpstr>
      <vt:lpstr>Activity Diagram in UML</vt:lpstr>
      <vt:lpstr>Diagrams in UML</vt:lpstr>
      <vt:lpstr>Statechart Diagram in UML</vt:lpstr>
      <vt:lpstr>Collaboration Diagram in UML</vt:lpstr>
      <vt:lpstr>Deployment Diagram in UML</vt:lpstr>
      <vt:lpstr>(21CC505PC)  SOFTWARE ENGINEERING LAB</vt:lpstr>
      <vt:lpstr>Usecase Diagram</vt:lpstr>
      <vt:lpstr>Purpose of a Use Case Diagram</vt:lpstr>
      <vt:lpstr>Key Symbols in a Use Case Diagram</vt:lpstr>
      <vt:lpstr>Key Symbols in a Use Case Diagram</vt:lpstr>
      <vt:lpstr>Key Symbols in a Use Case Diagram</vt:lpstr>
      <vt:lpstr>Key Symbols in a Use Case Diagram</vt:lpstr>
      <vt:lpstr>Key Symbols in a Use Case Diagram</vt:lpstr>
      <vt:lpstr>Key Symbols in a Use Case Diagram</vt:lpstr>
      <vt:lpstr>Steps to Draw a Use Case Diagram for an ATM System</vt:lpstr>
      <vt:lpstr>Steps to Draw a Use Case Diagram for an ATM System</vt:lpstr>
      <vt:lpstr>Steps to Draw a Use Case Diagram for an ATM System</vt:lpstr>
      <vt:lpstr>Steps to Draw a Use Case Diagram for an ATM System</vt:lpstr>
      <vt:lpstr>Use Case Diagram for an ATM System</vt:lpstr>
      <vt:lpstr>(21CC505PC)  SOFTWARE ENGINEERING LAB</vt:lpstr>
      <vt:lpstr>Class Diagram</vt:lpstr>
      <vt:lpstr>Purpose of a Use Case Diagram</vt:lpstr>
      <vt:lpstr>Class Diagram</vt:lpstr>
      <vt:lpstr>Class Diagram</vt:lpstr>
      <vt:lpstr>Class Diagram</vt:lpstr>
      <vt:lpstr>Relationships</vt:lpstr>
      <vt:lpstr>Relationships</vt:lpstr>
      <vt:lpstr>Relationships</vt:lpstr>
      <vt:lpstr>Steps to Draw a Use Case Diagram for an ATM System</vt:lpstr>
      <vt:lpstr>Steps to Draw a Use Case Diagram for an ATM System</vt:lpstr>
      <vt:lpstr>Steps to Draw a Use Case Diagram for an ATM System</vt:lpstr>
      <vt:lpstr>Class Diagram for an ATM System</vt:lpstr>
      <vt:lpstr>(21CC505PC)  SOFTWARE ENGINEERING LAB</vt:lpstr>
      <vt:lpstr>Sequence Diagram</vt:lpstr>
      <vt:lpstr>Components of Sequence Diagram</vt:lpstr>
      <vt:lpstr>Components of Sequence Diagram</vt:lpstr>
      <vt:lpstr>Sequence Diagram for an ATM System</vt:lpstr>
      <vt:lpstr>(21CC505PC)  SOFTWARE ENGINEERING LAB</vt:lpstr>
      <vt:lpstr>Component Diagram</vt:lpstr>
      <vt:lpstr>What are Components?</vt:lpstr>
      <vt:lpstr>Characteristics of Components</vt:lpstr>
      <vt:lpstr>Symbols of Component Diagram</vt:lpstr>
      <vt:lpstr>Symbols of Component Diagram</vt:lpstr>
      <vt:lpstr>Symbols of Component Diagram</vt:lpstr>
      <vt:lpstr>Symbols of Component Diagram</vt:lpstr>
      <vt:lpstr>Key Components of an ATM System</vt:lpstr>
      <vt:lpstr>Key Components of an ATM System</vt:lpstr>
      <vt:lpstr>Component Diagram for an ATM System</vt:lpstr>
      <vt:lpstr>(21CC505PC)  SOFTWARE ENGINEERING LAB</vt:lpstr>
      <vt:lpstr>PowerPoint Presentation</vt:lpstr>
      <vt:lpstr>Maven installation</vt:lpstr>
      <vt:lpstr>Maven installation</vt:lpstr>
      <vt:lpstr>Maven installation</vt:lpstr>
      <vt:lpstr>PowerPoint Presentation</vt:lpstr>
      <vt:lpstr>Step 4: extract zip file</vt:lpstr>
      <vt:lpstr>Step 5: set environment variables</vt:lpstr>
      <vt:lpstr>Edit path</vt:lpstr>
      <vt:lpstr>PowerPoint Presentation</vt:lpstr>
      <vt:lpstr>Download the tomcat from the first link as shown</vt:lpstr>
      <vt:lpstr>Click on the following link 64-bit windows zip to download the zip file</vt:lpstr>
      <vt:lpstr>We can view the downloaded file from Downloads folder as shown</vt:lpstr>
      <vt:lpstr>PowerPoint Presentation</vt:lpstr>
      <vt:lpstr>ECLIPSE UPDATES Installation</vt:lpstr>
      <vt:lpstr>INSTALL UPDATES into eclipse</vt:lpstr>
      <vt:lpstr>Before installing server into eclipse, we need to add Java EE to the eclipse IDE</vt:lpstr>
      <vt:lpstr>Click on the drop down menu in Work with and select the following from the list</vt:lpstr>
      <vt:lpstr>Check the Web,XML,JAVA EE box to install the latest software into eclipse in order to execute the dynamic web projects, maven web projects. Etc.</vt:lpstr>
      <vt:lpstr>Since we develop only Maven web project in DevOps, we can only check the shown two and click on next</vt:lpstr>
      <vt:lpstr>Here enable the JST Adapter and JST server adapter</vt:lpstr>
      <vt:lpstr>Install them </vt:lpstr>
      <vt:lpstr>Click on -&gt; Next</vt:lpstr>
      <vt:lpstr>Select on -&gt; I agree </vt:lpstr>
      <vt:lpstr>PowerPoint Presentation</vt:lpstr>
      <vt:lpstr>Restart the eclipse IDE</vt:lpstr>
      <vt:lpstr>After the shown installation, check whether server is available in eclipse as shown</vt:lpstr>
      <vt:lpstr>In Show View, we can now see Servers</vt:lpstr>
      <vt:lpstr>Click on Apache folder</vt:lpstr>
      <vt:lpstr>Browse the Tomcat folder available in your local system as shown</vt:lpstr>
      <vt:lpstr>Select Tomcat V 9 as shown</vt:lpstr>
      <vt:lpstr>From now on we can start Tomcat server from Eclipse IDE as shown</vt:lpstr>
      <vt:lpstr>We can now see that the server is started</vt:lpstr>
      <vt:lpstr>The next step is to change the port number of the Tomcat as Jenkins uses 8080, as shown</vt:lpstr>
      <vt:lpstr>In server locations make sure second option is selected</vt:lpstr>
      <vt:lpstr>PowerPoint Presentation</vt:lpstr>
      <vt:lpstr>PowerPoint Presentation</vt:lpstr>
      <vt:lpstr>After the changes, click on save</vt:lpstr>
      <vt:lpstr>Now restart the server</vt:lpstr>
      <vt:lpstr>The server gets restarted as shown</vt:lpstr>
      <vt:lpstr>It should show server started</vt:lpstr>
      <vt:lpstr>We can see the Tomcat is successfully running on the new port number</vt:lpstr>
      <vt:lpstr>(21CC505PC)  SOFTWARE ENGINEERING LAB</vt:lpstr>
      <vt:lpstr>PowerPoint Presentation</vt:lpstr>
      <vt:lpstr>Create a Maven Project - &gt; File - &gt; New -&gt; Maven Project</vt:lpstr>
      <vt:lpstr>Click on Next</vt:lpstr>
      <vt:lpstr>Select the quickstart archetype under org.apache.maven.archetypes and click on Next</vt:lpstr>
      <vt:lpstr>Give Artifact ID of your choice and click Finish, Maven Project is created</vt:lpstr>
      <vt:lpstr>In the created project, Check for App.java file containing Hello World program</vt:lpstr>
      <vt:lpstr>Right click on your project and Run As Maven Clean - It clears out the existing classes that you compiled from last compile</vt:lpstr>
      <vt:lpstr>Check the console for Build Success</vt:lpstr>
      <vt:lpstr>Right click on your project and Run As Maven Install - to add artifact(s) to the local repository</vt:lpstr>
      <vt:lpstr>Check the console for Build Success</vt:lpstr>
      <vt:lpstr>Right click on your project and Run As Maven Install - use to specify test classes or methods we want to execute</vt:lpstr>
      <vt:lpstr>Check the console for Build Success</vt:lpstr>
      <vt:lpstr>Right click on your project and Run As Maven Install - Compiles source code of the project, Creates JAR or WAR file for the project to convert it into a distributable format.</vt:lpstr>
      <vt:lpstr>Specify the goals as – Clean Install Test -&gt; Click on Apply</vt:lpstr>
      <vt:lpstr>Click on Run</vt:lpstr>
      <vt:lpstr>Check for Build Success in Console</vt:lpstr>
      <vt:lpstr>Now Run the Project as Java Application to test the output</vt:lpstr>
      <vt:lpstr>Select the Created project from the list - &gt; Click Ok</vt:lpstr>
      <vt:lpstr>In the console we can view the output of the project</vt:lpstr>
      <vt:lpstr>Next is to push the project into GitHub, for this, create a new repository in GitHub</vt:lpstr>
      <vt:lpstr>Select Maven in gitignore- to ignore unwanted target files in maven project while committing</vt:lpstr>
      <vt:lpstr>Click on create repository</vt:lpstr>
      <vt:lpstr>Copy the HTTPs URL as shown to be copied into Jenkins</vt:lpstr>
      <vt:lpstr>Open Git Bash to push the project into GitHub</vt:lpstr>
      <vt:lpstr>Clone the GitHub repository into the local system</vt:lpstr>
      <vt:lpstr>After cloning follow the steps as shown</vt:lpstr>
      <vt:lpstr>One way of cloning the local and global projects is to copy the contents from eclipse workspace to the local cloned repository as shown</vt:lpstr>
      <vt:lpstr>The project files are successfully copied into the PresentProject repository </vt:lpstr>
      <vt:lpstr>Using Git bash, add and commit the changes made as shown</vt:lpstr>
      <vt:lpstr>Push the changes to the GitHub as shown</vt:lpstr>
      <vt:lpstr>Refresh the GitHub to see the updated repository</vt:lpstr>
      <vt:lpstr>Repository is successfully updated</vt:lpstr>
      <vt:lpstr>(21CC505PC)  SOFTWARE ENGINEERING LAB</vt:lpstr>
      <vt:lpstr>PowerPoint Presentation</vt:lpstr>
      <vt:lpstr>PowerPoint Presentation</vt:lpstr>
      <vt:lpstr>PowerPoint Presentation</vt:lpstr>
      <vt:lpstr>PowerPoint Presentation</vt:lpstr>
      <vt:lpstr>In pom.xml add the dependencies as shown below.</vt:lpstr>
      <vt:lpstr>In pom.xml add the dependencies as shown below.</vt:lpstr>
      <vt:lpstr>In pom.xml add the dependencies as shown below.</vt:lpstr>
      <vt:lpstr>PowerPoint Presentation</vt:lpstr>
      <vt:lpstr>PowerPoint Presentation</vt:lpstr>
      <vt:lpstr>PowerPoint Presentation</vt:lpstr>
      <vt:lpstr>PowerPoint Presentation</vt:lpstr>
      <vt:lpstr>In the created project, Check for index.jsp file containing Hello World program</vt:lpstr>
      <vt:lpstr>Right click on your project and Run As Maven Clean - It clears out the existing classes that you compiled from last compile</vt:lpstr>
      <vt:lpstr>Check the console for Build Success</vt:lpstr>
      <vt:lpstr>Right click on your project and Run As Maven Install - to add artifact(s) to the local repository</vt:lpstr>
      <vt:lpstr>Check the console for Build Success</vt:lpstr>
      <vt:lpstr>Right click on your project and Run As Maven Install - use to specify test classes or methods we want to execute</vt:lpstr>
      <vt:lpstr>Check the console for Build Success</vt:lpstr>
      <vt:lpstr>Right click on your project and Run As Maven Install - Compiles source code of the project, Creates WAR file for the project to convert it into a distributable format.</vt:lpstr>
      <vt:lpstr>Specify the goals as – Clean Install Test -&gt; Click on Apply</vt:lpstr>
      <vt:lpstr>Click on Run</vt:lpstr>
      <vt:lpstr>Check for Build Success in Console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 Installation</vt:lpstr>
      <vt:lpstr>HOW TO DOWNLOAD JENKINS?</vt:lpstr>
      <vt:lpstr>Download JENKINS</vt:lpstr>
      <vt:lpstr>DOWNLOAD JENKINS</vt:lpstr>
      <vt:lpstr>DOWNLOAD JENKINS AS SHOWN</vt:lpstr>
      <vt:lpstr>DOWNLOAD JENKINS</vt:lpstr>
      <vt:lpstr>Installation of Jenkins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Go to the path as shown</vt:lpstr>
      <vt:lpstr>COPY THE PASSWORD</vt:lpstr>
      <vt:lpstr>PASTE AS SHOWN IN THE ADMINISTRATOR PASSWORD BLOCK</vt:lpstr>
      <vt:lpstr>Installation of Jenkins PLUGINS</vt:lpstr>
      <vt:lpstr>Installation of Jenkins Contd..</vt:lpstr>
      <vt:lpstr>Installation of Jenkins Contd..</vt:lpstr>
      <vt:lpstr>Installation of Jenkins Contd..</vt:lpstr>
      <vt:lpstr>Installation of Jenkins Contd..</vt:lpstr>
      <vt:lpstr>JENKINS DASHBOARD</vt:lpstr>
      <vt:lpstr>   Select -&gt;Manage jenkins </vt:lpstr>
      <vt:lpstr>  Click on manage jenkins</vt:lpstr>
      <vt:lpstr>      .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(21CC505PC)  SOFTWARE ENGINEERING LAB</vt:lpstr>
      <vt:lpstr>PowerPoint Presentation</vt:lpstr>
      <vt:lpstr>Open Jenkins in local host:8080 and create a new item</vt:lpstr>
      <vt:lpstr>Create a new Freestyle Project and click ok</vt:lpstr>
      <vt:lpstr>The next step is to give the Git repository URL of the project to be built</vt:lpstr>
      <vt:lpstr>After adding the repository URL, Specify the Branch as either Master/Main as it is in the GitHub</vt:lpstr>
      <vt:lpstr>My project is in main branch so I have mentioned main</vt:lpstr>
      <vt:lpstr>Now in Build, Invoke top-level Maven targets</vt:lpstr>
      <vt:lpstr>Select the Maven path which is already set in the global credentials in Manage Jenkins</vt:lpstr>
      <vt:lpstr>Follow the same goals as done in eclipse starting with clean and install</vt:lpstr>
      <vt:lpstr>Now in post build actions-&gt; select Archive the artifacts, to send the output of build project to the testing team</vt:lpstr>
      <vt:lpstr>If we want to archive all the artifacts type **/* as shown</vt:lpstr>
      <vt:lpstr>Now the next step is to build other projects, where we will create a test project which will be triggered by the build project</vt:lpstr>
      <vt:lpstr>Ignore the red warning, as we have not yet created the test project</vt:lpstr>
      <vt:lpstr>Create a new freestyle project test as shown and click ok</vt:lpstr>
      <vt:lpstr>This time we need not mention the git repository so select None</vt:lpstr>
      <vt:lpstr>In Build environment check the box as shown below, this is to discard old builds</vt:lpstr>
      <vt:lpstr>To forward the artifacts of the previous project to the current test project, select copy the artifacts from another project in Build as shown</vt:lpstr>
      <vt:lpstr>Give the name of the project from which we want to copy the artifacts and check the box -&gt;stable build only-&gt;to copy all the artifacts type **/*</vt:lpstr>
      <vt:lpstr>Now select Invoke top-level Maven targets in build</vt:lpstr>
      <vt:lpstr>This time give the goal as test after selecting the Maven version</vt:lpstr>
      <vt:lpstr>In post-build actions-&gt;select Archive the artifacts</vt:lpstr>
      <vt:lpstr>To save all the artifacts-&gt;type **/* and Apply-&gt;Save</vt:lpstr>
      <vt:lpstr>Create a pipeline by clicking on + symbol in the dashboard -&gt;a pipeline is a collection of events or jobs which are interlinked with one another in a sequence</vt:lpstr>
      <vt:lpstr>Give a name to the pipeline-&gt;select Build Pipeline View-&gt;create</vt:lpstr>
      <vt:lpstr>Select the first project to trigger the execution-&gt;build project</vt:lpstr>
      <vt:lpstr>Apply-&gt;Ok</vt:lpstr>
      <vt:lpstr>Click on Run -&gt; click on the small black box to open the console to check if the build is success</vt:lpstr>
      <vt:lpstr>We can see that the build is success and the test project is also automatically triggered</vt:lpstr>
      <vt:lpstr>The pipeline is successful if it is in green color as shown -&gt;check the console of the test project</vt:lpstr>
      <vt:lpstr>The test project is successful and all the artifacts are archived successfully</vt:lpstr>
      <vt:lpstr>(21CC505PC)  SOFTWARE ENGINEERING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(21CC505PC)  SOFTWARE ENGINEERING LAB</vt:lpstr>
      <vt:lpstr>PowerPoint Presentation</vt:lpstr>
      <vt:lpstr>Go to Jenkins dashboard  click on new item</vt:lpstr>
      <vt:lpstr>Give a name  select 3rd option pipeline  click ok</vt:lpstr>
      <vt:lpstr>The pipeline dashboard looks like this  scroll to build triggers -&gt; select build periodically</vt:lpstr>
      <vt:lpstr>Click on schedule to know more about how to build periodically "Build Periodically" refers to a feature that allows you to schedule and automate the execution of a build job at regular intervals. It's a way to ensure that certain tasks, such as compiling code, running tests, or deploying software, are performed automatically and on a recurring basis.</vt:lpstr>
      <vt:lpstr>The highlighted text helps us to build / trigger every 15 min i.e. for every 15 min it will trigger the build automatically even if there are no changes in the project.</vt:lpstr>
      <vt:lpstr>The highlighted text helps us to build / trigger every Min</vt:lpstr>
      <vt:lpstr>Scroll down and go to pipeline and paste the script here</vt:lpstr>
      <vt:lpstr>Apply and save</vt:lpstr>
      <vt:lpstr>Click on build now</vt:lpstr>
      <vt:lpstr>The build is successful</vt:lpstr>
      <vt:lpstr>I changed my code in GitHub as shown</vt:lpstr>
      <vt:lpstr>Commit the changes</vt:lpstr>
      <vt:lpstr>Even if we do changes or not, every minute a new build is triggered as shown</vt:lpstr>
      <vt:lpstr>This is how it automatically builds  but let's leave it H/15 * * * * (to trigger every 15 min) or H * * 3 * (to trigger every 3 months)</vt:lpstr>
      <vt:lpstr>(21CC502PC)  SOFTWARE ENGINEERING</vt:lpstr>
      <vt:lpstr>DOCKER INSTALLATION</vt:lpstr>
      <vt:lpstr>Download the docker from the link as shown</vt:lpstr>
      <vt:lpstr>Click on the following link to download the executable file</vt:lpstr>
      <vt:lpstr>Type winver in Run to check the prerequisites - OS version-Windows 10 pro preferably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MINIKUBE INSTALLATION</vt:lpstr>
      <vt:lpstr>Search for Minikube install in Google  Open the official Website </vt:lpstr>
      <vt:lpstr>Make sure the following options are highlighted and click on latest release to download the executable file</vt:lpstr>
      <vt:lpstr>The minikube-installer is downloaded successfully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Nida Shaheen</cp:lastModifiedBy>
  <cp:revision>108</cp:revision>
  <dcterms:created xsi:type="dcterms:W3CDTF">2024-05-06T05:52:36Z</dcterms:created>
  <dcterms:modified xsi:type="dcterms:W3CDTF">2024-12-28T15:44:29Z</dcterms:modified>
</cp:coreProperties>
</file>